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0" r:id="rId4"/>
    <p:sldMasterId id="2147483651" r:id="rId5"/>
  </p:sldMasterIdLst>
  <p:notesMasterIdLst>
    <p:notesMasterId r:id="rId6"/>
  </p:notesMasterIdLst>
  <p:sldIdLst>
    <p:sldId id="256" r:id="rId7"/>
    <p:sldId id="257" r:id="rId8"/>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4" name="Ali Atta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2-14T20:43:54.363">
    <p:pos x="6000" y="0"/>
    <p:text>its blurry. noticable</p:text>
  </p:cm>
  <p:cm authorId="0" idx="2" dt="2017-02-14T20:43:23.359">
    <p:pos x="6000" y="100"/>
    <p:text>its blurry. noticable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7-02-14T21:06:17.837">
    <p:pos x="6000" y="0"/>
    <p:text>Looks very good. Just minor adjustments.
majority of comments are adding figure captions</p:text>
  </p:cm>
  <p:cm authorId="0" idx="4" dt="2017-02-14T21:06:17.837">
    <p:pos x="6000" y="100"/>
    <p:text>two logos on top has some blury text below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1pPr>
            <a:lvl2pPr indent="-10050" lvl="1" marL="2194451"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2pPr>
            <a:lvl3pPr indent="-7399" lvl="2" marL="4388900"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3pPr>
            <a:lvl4pPr indent="-4750" lvl="3" marL="6583351"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4pPr>
            <a:lvl5pPr indent="-2100" lvl="4" marL="8777801"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5pPr>
            <a:lvl6pPr indent="-12151" lvl="5" marL="10972252"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6pPr>
            <a:lvl7pPr indent="-9503" lvl="6" marL="13166703"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7pPr>
            <a:lvl8pPr indent="-6852" lvl="7" marL="15361152"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8pPr>
            <a:lvl9pPr indent="-4204" lvl="8" marL="17555604" marR="0" rtl="0" algn="l">
              <a:spcBef>
                <a:spcPts val="0"/>
              </a:spcBef>
              <a:buClr>
                <a:schemeClr val="dk1"/>
              </a:buClr>
              <a:buFont typeface="Calibri"/>
              <a:buNone/>
              <a:defRPr b="0" i="0" sz="5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t/>
            </a:r>
            <a:endParaRPr b="0" i="0" sz="5800" u="none" cap="none" strike="noStrike">
              <a:solidFill>
                <a:schemeClr val="dk1"/>
              </a:solidFill>
              <a:latin typeface="Calibri"/>
              <a:ea typeface="Calibri"/>
              <a:cs typeface="Calibri"/>
              <a:sym typeface="Calibri"/>
            </a:endParaRPr>
          </a:p>
        </p:txBody>
      </p:sp>
      <p:sp>
        <p:nvSpPr>
          <p:cNvPr id="122" name="Shape 1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7" name="Shape 2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t/>
            </a:r>
            <a:endParaRPr b="0" i="0" sz="5800" u="none" cap="none" strike="noStrike">
              <a:solidFill>
                <a:schemeClr val="dk1"/>
              </a:solidFill>
              <a:latin typeface="Calibri"/>
              <a:ea typeface="Calibri"/>
              <a:cs typeface="Calibri"/>
              <a:sym typeface="Calibri"/>
            </a:endParaRPr>
          </a:p>
        </p:txBody>
      </p:sp>
      <p:sp>
        <p:nvSpPr>
          <p:cNvPr id="258" name="Shape 2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4 columns">
    <p:spTree>
      <p:nvGrpSpPr>
        <p:cNvPr id="46" name="Shape 46"/>
        <p:cNvGrpSpPr/>
        <p:nvPr/>
      </p:nvGrpSpPr>
      <p:grpSpPr>
        <a:xfrm>
          <a:off x="0" y="0"/>
          <a:ext cx="0" cy="0"/>
          <a:chOff x="0" y="0"/>
          <a:chExt cx="0" cy="0"/>
        </a:xfrm>
      </p:grpSpPr>
      <p:sp>
        <p:nvSpPr>
          <p:cNvPr id="47" name="Shape 47"/>
          <p:cNvSpPr txBox="1"/>
          <p:nvPr>
            <p:ph idx="1" type="body"/>
          </p:nvPr>
        </p:nvSpPr>
        <p:spPr>
          <a:xfrm>
            <a:off x="904187" y="6378480"/>
            <a:ext cx="10056899"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8" name="Shape 48"/>
          <p:cNvSpPr txBox="1"/>
          <p:nvPr>
            <p:ph idx="2" type="body"/>
          </p:nvPr>
        </p:nvSpPr>
        <p:spPr>
          <a:xfrm>
            <a:off x="922341" y="5548748"/>
            <a:ext cx="10048800"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9" name="Shape 49"/>
          <p:cNvSpPr txBox="1"/>
          <p:nvPr>
            <p:ph idx="3" type="body"/>
          </p:nvPr>
        </p:nvSpPr>
        <p:spPr>
          <a:xfrm>
            <a:off x="922337" y="14212512"/>
            <a:ext cx="100505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0" name="Shape 50"/>
          <p:cNvSpPr txBox="1"/>
          <p:nvPr>
            <p:ph idx="4" type="body"/>
          </p:nvPr>
        </p:nvSpPr>
        <p:spPr>
          <a:xfrm>
            <a:off x="11587164" y="6378480"/>
            <a:ext cx="10048798"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1" name="Shape 51"/>
          <p:cNvSpPr txBox="1"/>
          <p:nvPr>
            <p:ph idx="5" type="body"/>
          </p:nvPr>
        </p:nvSpPr>
        <p:spPr>
          <a:xfrm>
            <a:off x="11587164" y="5548748"/>
            <a:ext cx="10048800"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2" name="Shape 52"/>
          <p:cNvSpPr txBox="1"/>
          <p:nvPr>
            <p:ph idx="6" type="body"/>
          </p:nvPr>
        </p:nvSpPr>
        <p:spPr>
          <a:xfrm>
            <a:off x="22258339" y="6378480"/>
            <a:ext cx="10048800"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3" name="Shape 53"/>
          <p:cNvSpPr txBox="1"/>
          <p:nvPr>
            <p:ph idx="7" type="body"/>
          </p:nvPr>
        </p:nvSpPr>
        <p:spPr>
          <a:xfrm>
            <a:off x="22250400" y="5548748"/>
            <a:ext cx="100583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4" name="Shape 54"/>
          <p:cNvSpPr txBox="1"/>
          <p:nvPr>
            <p:ph idx="8" type="body"/>
          </p:nvPr>
        </p:nvSpPr>
        <p:spPr>
          <a:xfrm>
            <a:off x="32914028" y="5548748"/>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5" name="Shape 55"/>
          <p:cNvSpPr txBox="1"/>
          <p:nvPr>
            <p:ph idx="9" type="body"/>
          </p:nvPr>
        </p:nvSpPr>
        <p:spPr>
          <a:xfrm>
            <a:off x="32914028" y="6378480"/>
            <a:ext cx="10046999"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6" name="Shape 56"/>
          <p:cNvSpPr txBox="1"/>
          <p:nvPr>
            <p:ph idx="13" type="body"/>
          </p:nvPr>
        </p:nvSpPr>
        <p:spPr>
          <a:xfrm>
            <a:off x="32914028" y="14272737"/>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7" name="Shape 57"/>
          <p:cNvSpPr txBox="1"/>
          <p:nvPr>
            <p:ph idx="14" type="body"/>
          </p:nvPr>
        </p:nvSpPr>
        <p:spPr>
          <a:xfrm>
            <a:off x="32914028" y="15011401"/>
            <a:ext cx="10052099" cy="846299"/>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8" name="Shape 58"/>
          <p:cNvSpPr txBox="1"/>
          <p:nvPr>
            <p:ph idx="15" type="body"/>
          </p:nvPr>
        </p:nvSpPr>
        <p:spPr>
          <a:xfrm>
            <a:off x="32914028" y="25679401"/>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3265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5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72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198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9" name="Shape 59"/>
          <p:cNvSpPr txBox="1"/>
          <p:nvPr>
            <p:ph idx="16" type="body"/>
          </p:nvPr>
        </p:nvSpPr>
        <p:spPr>
          <a:xfrm>
            <a:off x="32914028" y="26433446"/>
            <a:ext cx="10052099" cy="846299"/>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0" name="Shape 60"/>
          <p:cNvSpPr txBox="1"/>
          <p:nvPr>
            <p:ph idx="17" type="body"/>
          </p:nvPr>
        </p:nvSpPr>
        <p:spPr>
          <a:xfrm>
            <a:off x="904187" y="14951551"/>
            <a:ext cx="10056899" cy="846299"/>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2729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272946" lvl="2" marL="205729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3300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242"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1" name="Shape 61"/>
          <p:cNvSpPr txBox="1"/>
          <p:nvPr>
            <p:ph idx="18" type="body"/>
          </p:nvPr>
        </p:nvSpPr>
        <p:spPr>
          <a:xfrm>
            <a:off x="5932592" y="3383946"/>
            <a:ext cx="31998899" cy="1280099"/>
          </a:xfrm>
          <a:prstGeom prst="rect">
            <a:avLst/>
          </a:prstGeom>
          <a:noFill/>
          <a:ln>
            <a:noFill/>
          </a:ln>
        </p:spPr>
        <p:txBody>
          <a:bodyPr anchorCtr="0" anchor="t" bIns="91425" lIns="91425" rIns="91425" tIns="91425"/>
          <a:lstStyle>
            <a:lvl1pPr indent="0" lvl="0" marL="0" marR="0" rtl="0" algn="ctr">
              <a:lnSpc>
                <a:spcPct val="100000"/>
              </a:lnSpc>
              <a:spcBef>
                <a:spcPts val="1200"/>
              </a:spcBef>
              <a:spcAft>
                <a:spcPts val="0"/>
              </a:spcAft>
              <a:buClr>
                <a:schemeClr val="lt1"/>
              </a:buClr>
              <a:buFont typeface="Arial"/>
              <a:buNone/>
              <a:defRPr b="0" i="0" sz="60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2" name="Shape 62"/>
          <p:cNvSpPr txBox="1"/>
          <p:nvPr>
            <p:ph idx="19" type="body"/>
          </p:nvPr>
        </p:nvSpPr>
        <p:spPr>
          <a:xfrm>
            <a:off x="5932592" y="2103785"/>
            <a:ext cx="31998899" cy="1280099"/>
          </a:xfrm>
          <a:prstGeom prst="rect">
            <a:avLst/>
          </a:prstGeom>
          <a:noFill/>
          <a:ln>
            <a:noFill/>
          </a:ln>
        </p:spPr>
        <p:txBody>
          <a:bodyPr anchorCtr="1" anchor="t" bIns="91425" lIns="91425" rIns="91425" tIns="91425"/>
          <a:lstStyle>
            <a:lvl1pPr indent="0" lvl="0" marL="0" marR="0" rtl="0" algn="ctr">
              <a:lnSpc>
                <a:spcPct val="100000"/>
              </a:lnSpc>
              <a:spcBef>
                <a:spcPts val="1760"/>
              </a:spcBef>
              <a:spcAft>
                <a:spcPts val="0"/>
              </a:spcAft>
              <a:buClr>
                <a:schemeClr val="lt1"/>
              </a:buClr>
              <a:buFont typeface="Arial"/>
              <a:buNone/>
              <a:defRPr b="0" i="0" sz="88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3" name="Shape 63"/>
          <p:cNvSpPr txBox="1"/>
          <p:nvPr>
            <p:ph idx="20" type="body"/>
          </p:nvPr>
        </p:nvSpPr>
        <p:spPr>
          <a:xfrm>
            <a:off x="5932592" y="465812"/>
            <a:ext cx="31998899" cy="1638000"/>
          </a:xfrm>
          <a:prstGeom prst="rect">
            <a:avLst/>
          </a:prstGeom>
          <a:noFill/>
          <a:ln>
            <a:noFill/>
          </a:ln>
        </p:spPr>
        <p:txBody>
          <a:bodyPr anchorCtr="1" anchor="t" bIns="91425" lIns="91425" rIns="91425" tIns="91425"/>
          <a:lstStyle>
            <a:lvl1pPr indent="0" lvl="0" marL="0" marR="0" rtl="0" algn="ctr">
              <a:lnSpc>
                <a:spcPct val="100000"/>
              </a:lnSpc>
              <a:spcBef>
                <a:spcPts val="2300"/>
              </a:spcBef>
              <a:spcAft>
                <a:spcPts val="0"/>
              </a:spcAft>
              <a:buClr>
                <a:schemeClr val="lt1"/>
              </a:buClr>
              <a:buFont typeface="Arial"/>
              <a:buNone/>
              <a:defRPr b="0" i="0" sz="115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1098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124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151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177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4 columns">
    <p:spTree>
      <p:nvGrpSpPr>
        <p:cNvPr id="101" name="Shape 101"/>
        <p:cNvGrpSpPr/>
        <p:nvPr/>
      </p:nvGrpSpPr>
      <p:grpSpPr>
        <a:xfrm>
          <a:off x="0" y="0"/>
          <a:ext cx="0" cy="0"/>
          <a:chOff x="0" y="0"/>
          <a:chExt cx="0" cy="0"/>
        </a:xfrm>
      </p:grpSpPr>
      <p:sp>
        <p:nvSpPr>
          <p:cNvPr id="102" name="Shape 102"/>
          <p:cNvSpPr txBox="1"/>
          <p:nvPr>
            <p:ph idx="1" type="body"/>
          </p:nvPr>
        </p:nvSpPr>
        <p:spPr>
          <a:xfrm>
            <a:off x="904187" y="6378480"/>
            <a:ext cx="10056899"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3" name="Shape 103"/>
          <p:cNvSpPr txBox="1"/>
          <p:nvPr>
            <p:ph idx="2" type="body"/>
          </p:nvPr>
        </p:nvSpPr>
        <p:spPr>
          <a:xfrm>
            <a:off x="922341" y="5548748"/>
            <a:ext cx="10048800"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4" name="Shape 104"/>
          <p:cNvSpPr txBox="1"/>
          <p:nvPr>
            <p:ph idx="3" type="body"/>
          </p:nvPr>
        </p:nvSpPr>
        <p:spPr>
          <a:xfrm>
            <a:off x="922337" y="14212512"/>
            <a:ext cx="100505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5" name="Shape 105"/>
          <p:cNvSpPr txBox="1"/>
          <p:nvPr>
            <p:ph idx="4" type="body"/>
          </p:nvPr>
        </p:nvSpPr>
        <p:spPr>
          <a:xfrm>
            <a:off x="11587164" y="6378480"/>
            <a:ext cx="10048798"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6" name="Shape 106"/>
          <p:cNvSpPr txBox="1"/>
          <p:nvPr>
            <p:ph idx="5" type="body"/>
          </p:nvPr>
        </p:nvSpPr>
        <p:spPr>
          <a:xfrm>
            <a:off x="11587164" y="5548748"/>
            <a:ext cx="10048800"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7" name="Shape 107"/>
          <p:cNvSpPr txBox="1"/>
          <p:nvPr>
            <p:ph idx="6" type="body"/>
          </p:nvPr>
        </p:nvSpPr>
        <p:spPr>
          <a:xfrm>
            <a:off x="22258339" y="6378480"/>
            <a:ext cx="10048800"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8" name="Shape 108"/>
          <p:cNvSpPr txBox="1"/>
          <p:nvPr>
            <p:ph idx="7" type="body"/>
          </p:nvPr>
        </p:nvSpPr>
        <p:spPr>
          <a:xfrm>
            <a:off x="22250400" y="5548748"/>
            <a:ext cx="10058398"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9" name="Shape 109"/>
          <p:cNvSpPr txBox="1"/>
          <p:nvPr>
            <p:ph idx="8" type="body"/>
          </p:nvPr>
        </p:nvSpPr>
        <p:spPr>
          <a:xfrm>
            <a:off x="32914028" y="5548748"/>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0" name="Shape 110"/>
          <p:cNvSpPr txBox="1"/>
          <p:nvPr>
            <p:ph idx="9" type="body"/>
          </p:nvPr>
        </p:nvSpPr>
        <p:spPr>
          <a:xfrm>
            <a:off x="32914028" y="6378480"/>
            <a:ext cx="10046999"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1" name="Shape 111"/>
          <p:cNvSpPr txBox="1"/>
          <p:nvPr>
            <p:ph idx="13" type="body"/>
          </p:nvPr>
        </p:nvSpPr>
        <p:spPr>
          <a:xfrm>
            <a:off x="32914028" y="14272737"/>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2" name="Shape 112"/>
          <p:cNvSpPr txBox="1"/>
          <p:nvPr>
            <p:ph idx="14" type="body"/>
          </p:nvPr>
        </p:nvSpPr>
        <p:spPr>
          <a:xfrm>
            <a:off x="32914028" y="15011401"/>
            <a:ext cx="10052098"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3" name="Shape 113"/>
          <p:cNvSpPr txBox="1"/>
          <p:nvPr>
            <p:ph idx="15" type="body"/>
          </p:nvPr>
        </p:nvSpPr>
        <p:spPr>
          <a:xfrm>
            <a:off x="32914028" y="25679401"/>
            <a:ext cx="10046999" cy="753900"/>
          </a:xfrm>
          <a:prstGeom prst="rect">
            <a:avLst/>
          </a:prstGeom>
          <a:noFill/>
          <a:ln>
            <a:noFill/>
          </a:ln>
        </p:spPr>
        <p:txBody>
          <a:bodyPr anchorCtr="0" anchor="ctr" bIns="91425" lIns="91425" rIns="91425" tIns="91425"/>
          <a:lstStyle>
            <a:lvl1pPr indent="0" lvl="0" marL="0" marR="0" rtl="0" algn="ctr">
              <a:lnSpc>
                <a:spcPct val="100000"/>
              </a:lnSpc>
              <a:spcBef>
                <a:spcPts val="740"/>
              </a:spcBef>
              <a:spcAft>
                <a:spcPts val="0"/>
              </a:spcAft>
              <a:buClr>
                <a:srgbClr val="2C3F71"/>
              </a:buClr>
              <a:buFont typeface="Arial"/>
              <a:buNone/>
              <a:defRPr b="1" i="0" sz="3700" u="sng" cap="none" strike="noStrike">
                <a:solidFill>
                  <a:srgbClr val="2C3F71"/>
                </a:solidFill>
                <a:latin typeface="Calibri"/>
                <a:ea typeface="Calibri"/>
                <a:cs typeface="Calibri"/>
                <a:sym typeface="Calibri"/>
              </a:defRPr>
            </a:lvl1pPr>
            <a:lvl2pPr indent="1177468" lvl="1" marL="3565982"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1105175" lvl="2" marL="5486125"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714123" lvl="3" marL="76805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729474" lvl="4" marL="98750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4" name="Shape 114"/>
          <p:cNvSpPr txBox="1"/>
          <p:nvPr>
            <p:ph idx="16" type="body"/>
          </p:nvPr>
        </p:nvSpPr>
        <p:spPr>
          <a:xfrm>
            <a:off x="32914028" y="26433446"/>
            <a:ext cx="10052098"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5" name="Shape 115"/>
          <p:cNvSpPr txBox="1"/>
          <p:nvPr>
            <p:ph idx="17" type="body"/>
          </p:nvPr>
        </p:nvSpPr>
        <p:spPr>
          <a:xfrm>
            <a:off x="904187" y="14951551"/>
            <a:ext cx="10056899" cy="846298"/>
          </a:xfrm>
          <a:prstGeom prst="rect">
            <a:avLst/>
          </a:prstGeom>
          <a:noFill/>
          <a:ln>
            <a:noFill/>
          </a:ln>
        </p:spPr>
        <p:txBody>
          <a:bodyPr anchorCtr="0" anchor="t" bIns="91425" lIns="91425" rIns="91425" tIns="91425"/>
          <a:lstStyle>
            <a:lvl1pPr indent="0" lvl="0" marL="0" marR="0" rtl="0" algn="l">
              <a:lnSpc>
                <a:spcPct val="100000"/>
              </a:lnSpc>
              <a:spcBef>
                <a:spcPts val="500"/>
              </a:spcBef>
              <a:spcAft>
                <a:spcPts val="0"/>
              </a:spcAft>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120575"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120545" lvl="2" marL="205729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1776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7" lvl="4" marL="3143092"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6" name="Shape 116"/>
          <p:cNvSpPr txBox="1"/>
          <p:nvPr>
            <p:ph idx="18" type="body"/>
          </p:nvPr>
        </p:nvSpPr>
        <p:spPr>
          <a:xfrm>
            <a:off x="5932592" y="3383946"/>
            <a:ext cx="31998899" cy="1280099"/>
          </a:xfrm>
          <a:prstGeom prst="rect">
            <a:avLst/>
          </a:prstGeom>
          <a:noFill/>
          <a:ln>
            <a:noFill/>
          </a:ln>
        </p:spPr>
        <p:txBody>
          <a:bodyPr anchorCtr="0" anchor="t" bIns="91425" lIns="91425" rIns="91425" tIns="91425"/>
          <a:lstStyle>
            <a:lvl1pPr indent="0" lvl="0" marL="0" marR="0" rtl="0" algn="ctr">
              <a:lnSpc>
                <a:spcPct val="100000"/>
              </a:lnSpc>
              <a:spcBef>
                <a:spcPts val="1200"/>
              </a:spcBef>
              <a:spcAft>
                <a:spcPts val="0"/>
              </a:spcAft>
              <a:buClr>
                <a:schemeClr val="lt1"/>
              </a:buClr>
              <a:buFont typeface="Arial"/>
              <a:buNone/>
              <a:defRPr b="0" i="0" sz="60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7" name="Shape 117"/>
          <p:cNvSpPr txBox="1"/>
          <p:nvPr>
            <p:ph idx="19" type="body"/>
          </p:nvPr>
        </p:nvSpPr>
        <p:spPr>
          <a:xfrm>
            <a:off x="5932592" y="2103784"/>
            <a:ext cx="31998899" cy="1280099"/>
          </a:xfrm>
          <a:prstGeom prst="rect">
            <a:avLst/>
          </a:prstGeom>
          <a:noFill/>
          <a:ln>
            <a:noFill/>
          </a:ln>
        </p:spPr>
        <p:txBody>
          <a:bodyPr anchorCtr="1" anchor="t" bIns="91425" lIns="91425" rIns="91425" tIns="91425"/>
          <a:lstStyle>
            <a:lvl1pPr indent="0" lvl="0" marL="0" marR="0" rtl="0" algn="ctr">
              <a:lnSpc>
                <a:spcPct val="100000"/>
              </a:lnSpc>
              <a:spcBef>
                <a:spcPts val="1760"/>
              </a:spcBef>
              <a:spcAft>
                <a:spcPts val="0"/>
              </a:spcAft>
              <a:buClr>
                <a:schemeClr val="lt1"/>
              </a:buClr>
              <a:buFont typeface="Arial"/>
              <a:buNone/>
              <a:defRPr b="0" i="0" sz="88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8" name="Shape 118"/>
          <p:cNvSpPr txBox="1"/>
          <p:nvPr>
            <p:ph idx="20" type="body"/>
          </p:nvPr>
        </p:nvSpPr>
        <p:spPr>
          <a:xfrm>
            <a:off x="5932592" y="465812"/>
            <a:ext cx="31998899" cy="1638000"/>
          </a:xfrm>
          <a:prstGeom prst="rect">
            <a:avLst/>
          </a:prstGeom>
          <a:noFill/>
          <a:ln>
            <a:noFill/>
          </a:ln>
        </p:spPr>
        <p:txBody>
          <a:bodyPr anchorCtr="1" anchor="t" bIns="91425" lIns="91425" rIns="91425" tIns="91425"/>
          <a:lstStyle>
            <a:lvl1pPr indent="0" lvl="0" marL="0" marR="0" rtl="0" algn="ctr">
              <a:lnSpc>
                <a:spcPct val="100000"/>
              </a:lnSpc>
              <a:spcBef>
                <a:spcPts val="2300"/>
              </a:spcBef>
              <a:spcAft>
                <a:spcPts val="0"/>
              </a:spcAft>
              <a:buClr>
                <a:schemeClr val="lt1"/>
              </a:buClr>
              <a:buFont typeface="Arial"/>
              <a:buNone/>
              <a:defRPr b="0" i="0" sz="115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2pPr>
            <a:lvl3pPr indent="-1104624" lvl="2" marL="5486125"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None/>
              <a:defRPr b="0" i="0" sz="7200" u="none" cap="none" strike="noStrike">
                <a:solidFill>
                  <a:schemeClr val="dk1"/>
                </a:solidFill>
                <a:latin typeface="Calibri"/>
                <a:ea typeface="Calibri"/>
                <a:cs typeface="Calibri"/>
                <a:sym typeface="Calibri"/>
              </a:defRPr>
            </a:lvl5pPr>
            <a:lvl6pPr indent="719424" lvl="5" marL="1206947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709373" lvl="6" marL="14263926"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724723" lvl="7" marL="16458377"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727372" lvl="8" marL="1865282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png"/><Relationship Id="rId2" Type="http://schemas.openxmlformats.org/officeDocument/2006/relationships/image" Target="../media/image03.png"/><Relationship Id="rId3" Type="http://schemas.openxmlformats.org/officeDocument/2006/relationships/image" Target="../media/image06.png"/><Relationship Id="rId4" Type="http://schemas.openxmlformats.org/officeDocument/2006/relationships/image" Target="../media/image00.png"/><Relationship Id="rId11" Type="http://schemas.openxmlformats.org/officeDocument/2006/relationships/slideLayout" Target="../slideLayouts/slideLayout1.xml"/><Relationship Id="rId10" Type="http://schemas.openxmlformats.org/officeDocument/2006/relationships/image" Target="../media/image11.jpg"/><Relationship Id="rId12" Type="http://schemas.openxmlformats.org/officeDocument/2006/relationships/theme" Target="../theme/theme2.xml"/><Relationship Id="rId9" Type="http://schemas.openxmlformats.org/officeDocument/2006/relationships/image" Target="../media/image05.png"/><Relationship Id="rId5" Type="http://schemas.openxmlformats.org/officeDocument/2006/relationships/image" Target="../media/image04.png"/><Relationship Id="rId6" Type="http://schemas.openxmlformats.org/officeDocument/2006/relationships/image" Target="../media/image02.png"/><Relationship Id="rId7" Type="http://schemas.openxmlformats.org/officeDocument/2006/relationships/image" Target="../media/image08.png"/><Relationship Id="rId8" Type="http://schemas.openxmlformats.org/officeDocument/2006/relationships/image" Target="../media/image07.png"/></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9.png"/><Relationship Id="rId2" Type="http://schemas.openxmlformats.org/officeDocument/2006/relationships/image" Target="../media/image19.png"/><Relationship Id="rId3" Type="http://schemas.openxmlformats.org/officeDocument/2006/relationships/image" Target="../media/image10.png"/><Relationship Id="rId4" Type="http://schemas.openxmlformats.org/officeDocument/2006/relationships/image" Target="../media/image12.png"/><Relationship Id="rId11" Type="http://schemas.openxmlformats.org/officeDocument/2006/relationships/slideLayout" Target="../slideLayouts/slideLayout2.xml"/><Relationship Id="rId10" Type="http://schemas.openxmlformats.org/officeDocument/2006/relationships/image" Target="../media/image18.jpg"/><Relationship Id="rId12" Type="http://schemas.openxmlformats.org/officeDocument/2006/relationships/theme" Target="../theme/theme1.xml"/><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9939AC"/>
            </a:gs>
            <a:gs pos="48000">
              <a:srgbClr val="A12DA1"/>
            </a:gs>
            <a:gs pos="100000">
              <a:srgbClr val="E1E7F4"/>
            </a:gs>
          </a:gsLst>
          <a:lin ang="16200038" scaled="0"/>
        </a:gradFill>
      </p:bgPr>
    </p:bg>
    <p:spTree>
      <p:nvGrpSpPr>
        <p:cNvPr id="9" name="Shape 9"/>
        <p:cNvGrpSpPr/>
        <p:nvPr/>
      </p:nvGrpSpPr>
      <p:grpSpPr>
        <a:xfrm>
          <a:off x="0" y="0"/>
          <a:ext cx="0" cy="0"/>
          <a:chOff x="0" y="0"/>
          <a:chExt cx="0" cy="0"/>
        </a:xfrm>
      </p:grpSpPr>
      <p:sp>
        <p:nvSpPr>
          <p:cNvPr id="10" name="Shape 10"/>
          <p:cNvSpPr/>
          <p:nvPr/>
        </p:nvSpPr>
        <p:spPr>
          <a:xfrm>
            <a:off x="0" y="0"/>
            <a:ext cx="43891199" cy="4800600"/>
          </a:xfrm>
          <a:prstGeom prst="rect">
            <a:avLst/>
          </a:prstGeom>
          <a:solidFill>
            <a:srgbClr val="425EA9"/>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11" name="Shape 11"/>
          <p:cNvSpPr/>
          <p:nvPr/>
        </p:nvSpPr>
        <p:spPr>
          <a:xfrm>
            <a:off x="0" y="4800600"/>
            <a:ext cx="43891199" cy="45600"/>
          </a:xfrm>
          <a:prstGeom prst="rect">
            <a:avLst/>
          </a:prstGeom>
          <a:solidFill>
            <a:srgbClr val="2C3F71"/>
          </a:solidFill>
          <a:ln cap="flat" cmpd="sng" w="152400">
            <a:solidFill>
              <a:srgbClr val="2C3F7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12" name="Shape 12"/>
          <p:cNvSpPr txBox="1"/>
          <p:nvPr/>
        </p:nvSpPr>
        <p:spPr>
          <a:xfrm>
            <a:off x="1567304" y="32315728"/>
            <a:ext cx="2514599" cy="336900"/>
          </a:xfrm>
          <a:prstGeom prst="rect">
            <a:avLst/>
          </a:prstGeom>
          <a:noFill/>
          <a:ln cap="flat" cmpd="sng" w="9525">
            <a:solidFill>
              <a:srgbClr val="2C3F71"/>
            </a:solidFill>
            <a:prstDash val="solid"/>
            <a:miter/>
            <a:headEnd len="med" w="med" type="none"/>
            <a:tailEnd len="med" w="med" type="none"/>
          </a:ln>
        </p:spPr>
        <p:txBody>
          <a:bodyPr anchorCtr="0" anchor="t" bIns="45600" lIns="91250" rIns="91250" tIns="45600">
            <a:noAutofit/>
          </a:bodyPr>
          <a:lstStyle/>
          <a:p>
            <a:pPr indent="0" lvl="0" marL="0" marR="0" rtl="0" algn="l">
              <a:lnSpc>
                <a:spcPct val="65000"/>
              </a:lnSpc>
              <a:spcBef>
                <a:spcPts val="0"/>
              </a:spcBef>
              <a:spcAft>
                <a:spcPts val="0"/>
              </a:spcAft>
              <a:buClr>
                <a:srgbClr val="BFBFBF"/>
              </a:buClr>
              <a:buSzPct val="25000"/>
              <a:buFont typeface="Arial"/>
              <a:buNone/>
            </a:pPr>
            <a:r>
              <a:rPr b="1" i="0" lang="en-US" sz="5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spcAft>
                <a:spcPts val="0"/>
              </a:spcAft>
              <a:buClr>
                <a:srgbClr val="BFBFBF"/>
              </a:buClr>
              <a:buSzPct val="25000"/>
              <a:buFont typeface="Arial"/>
              <a:buNone/>
            </a:pPr>
            <a:r>
              <a:rPr b="1" i="0" lang="en-US" sz="1100" u="none" cap="none" strike="noStrike">
                <a:solidFill>
                  <a:srgbClr val="BFBFBF"/>
                </a:solidFill>
                <a:latin typeface="Arial"/>
                <a:ea typeface="Arial"/>
                <a:cs typeface="Arial"/>
                <a:sym typeface="Arial"/>
              </a:rPr>
              <a:t>www.PosterPresentations.com</a:t>
            </a:r>
          </a:p>
        </p:txBody>
      </p:sp>
      <p:sp>
        <p:nvSpPr>
          <p:cNvPr id="13" name="Shape 13"/>
          <p:cNvSpPr/>
          <p:nvPr/>
        </p:nvSpPr>
        <p:spPr>
          <a:xfrm>
            <a:off x="922337" y="5475144"/>
            <a:ext cx="10058399"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647"/>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4" name="Shape 14"/>
          <p:cNvSpPr/>
          <p:nvPr/>
        </p:nvSpPr>
        <p:spPr>
          <a:xfrm>
            <a:off x="11587692" y="5475144"/>
            <a:ext cx="10058399"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647"/>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5" name="Shape 15"/>
          <p:cNvSpPr/>
          <p:nvPr/>
        </p:nvSpPr>
        <p:spPr>
          <a:xfrm>
            <a:off x="22253045" y="5475144"/>
            <a:ext cx="10058399"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647"/>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6" name="Shape 16"/>
          <p:cNvSpPr/>
          <p:nvPr/>
        </p:nvSpPr>
        <p:spPr>
          <a:xfrm>
            <a:off x="32918400" y="5475144"/>
            <a:ext cx="10058399"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647"/>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grpSp>
        <p:nvGrpSpPr>
          <p:cNvPr id="17" name="Shape 17"/>
          <p:cNvGrpSpPr/>
          <p:nvPr/>
        </p:nvGrpSpPr>
        <p:grpSpPr>
          <a:xfrm>
            <a:off x="-11225189" y="0"/>
            <a:ext cx="11018753" cy="32918400"/>
            <a:chOff x="-11225189" y="0"/>
            <a:chExt cx="11018753" cy="32918400"/>
          </a:xfrm>
        </p:grpSpPr>
        <p:sp>
          <p:nvSpPr>
            <p:cNvPr id="18" name="Shape 18"/>
            <p:cNvSpPr/>
            <p:nvPr/>
          </p:nvSpPr>
          <p:spPr>
            <a:xfrm>
              <a:off x="-11216135" y="0"/>
              <a:ext cx="11009699" cy="32918400"/>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chemeClr val="lt1"/>
                  </a:solidFill>
                  <a:latin typeface="Trebuchet MS"/>
                  <a:ea typeface="Trebuchet MS"/>
                  <a:cs typeface="Trebuchet MS"/>
                  <a:sym typeface="Trebuchet MS"/>
                </a:rPr>
                <a:t> </a:t>
              </a:r>
              <a:r>
                <a:rPr b="0" i="0" lang="en-US" sz="2800" u="none" cap="none" strike="noStrike">
                  <a:solidFill>
                    <a:schemeClr val="lt1"/>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When you are ready to print your poster, go online to PosterPresentations.com</a:t>
              </a:r>
              <a:br>
                <a:rPr b="0" i="0" lang="en-US" sz="2800" u="none" cap="none" strike="noStrike">
                  <a:solidFill>
                    <a:schemeClr val="lt1"/>
                  </a:solidFill>
                  <a:latin typeface="Trebuchet MS"/>
                  <a:ea typeface="Trebuchet MS"/>
                  <a:cs typeface="Trebuchet MS"/>
                  <a:sym typeface="Trebuchet MS"/>
                </a:rPr>
              </a:b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2300" lvl="0" marL="1892300" marR="0" rtl="0" algn="l">
                <a:lnSpc>
                  <a:spcPct val="100000"/>
                </a:lnSpc>
                <a:spcBef>
                  <a:spcPts val="0"/>
                </a:spcBef>
                <a:spcAft>
                  <a:spcPts val="0"/>
                </a:spcAft>
                <a:buClr>
                  <a:schemeClr val="lt1"/>
                </a:buClr>
                <a:buSzPct val="25000"/>
                <a:buFont typeface="Trebuchet MS"/>
                <a:buNone/>
              </a:pPr>
              <a:r>
                <a:rPr b="0" i="0" lang="en-US" sz="2400" u="none" cap="none" strike="noStrike">
                  <a:solidFill>
                    <a:schemeClr val="lt1"/>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chemeClr val="lt1"/>
                </a:buClr>
                <a:buSzPct val="25000"/>
                <a:buFont typeface="Trebuchet MS"/>
                <a:buNone/>
              </a:pPr>
              <a:br>
                <a:rPr b="1" i="0" lang="en-US" sz="2800" u="none" cap="none" strike="noStrike">
                  <a:solidFill>
                    <a:schemeClr val="lt1"/>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9" name="Shape 19"/>
            <p:cNvCxnSpPr/>
            <p:nvPr/>
          </p:nvCxnSpPr>
          <p:spPr>
            <a:xfrm>
              <a:off x="-11225189" y="8422500"/>
              <a:ext cx="10999799" cy="3299"/>
            </a:xfrm>
            <a:prstGeom prst="straightConnector1">
              <a:avLst/>
            </a:prstGeom>
            <a:noFill/>
            <a:ln cap="flat" cmpd="sng" w="9525">
              <a:solidFill>
                <a:srgbClr val="FFC000"/>
              </a:solidFill>
              <a:prstDash val="solid"/>
              <a:round/>
              <a:headEnd len="med" w="med" type="none"/>
              <a:tailEnd len="med" w="med" type="none"/>
            </a:ln>
          </p:spPr>
        </p:cxnSp>
        <p:pic>
          <p:nvPicPr>
            <p:cNvPr id="20" name="Shape 20"/>
            <p:cNvPicPr preferRelativeResize="0"/>
            <p:nvPr/>
          </p:nvPicPr>
          <p:blipFill rotWithShape="1">
            <a:blip r:embed="rId1">
              <a:alphaModFix/>
            </a:blip>
            <a:srcRect b="0" l="0" r="0" t="0"/>
            <a:stretch/>
          </p:blipFill>
          <p:spPr>
            <a:xfrm>
              <a:off x="-10740739" y="10261717"/>
              <a:ext cx="1597799" cy="1201799"/>
            </a:xfrm>
            <a:prstGeom prst="rect">
              <a:avLst/>
            </a:prstGeom>
            <a:noFill/>
            <a:ln>
              <a:noFill/>
            </a:ln>
          </p:spPr>
        </p:pic>
        <p:pic>
          <p:nvPicPr>
            <p:cNvPr id="21" name="Shape 21"/>
            <p:cNvPicPr preferRelativeResize="0"/>
            <p:nvPr/>
          </p:nvPicPr>
          <p:blipFill rotWithShape="1">
            <a:blip r:embed="rId2">
              <a:alphaModFix/>
            </a:blip>
            <a:srcRect b="0" l="0" r="0" t="0"/>
            <a:stretch/>
          </p:blipFill>
          <p:spPr>
            <a:xfrm>
              <a:off x="-10732764" y="15696926"/>
              <a:ext cx="9986700" cy="1053600"/>
            </a:xfrm>
            <a:prstGeom prst="rect">
              <a:avLst/>
            </a:prstGeom>
            <a:noFill/>
            <a:ln>
              <a:noFill/>
            </a:ln>
          </p:spPr>
        </p:pic>
        <p:grpSp>
          <p:nvGrpSpPr>
            <p:cNvPr id="22" name="Shape 22"/>
            <p:cNvGrpSpPr/>
            <p:nvPr/>
          </p:nvGrpSpPr>
          <p:grpSpPr>
            <a:xfrm>
              <a:off x="-9745088" y="23541503"/>
              <a:ext cx="7531157" cy="2120418"/>
              <a:chOff x="-4470426" y="11016657"/>
              <a:chExt cx="3470739" cy="974188"/>
            </a:xfrm>
          </p:grpSpPr>
          <p:grpSp>
            <p:nvGrpSpPr>
              <p:cNvPr id="23" name="Shape 23"/>
              <p:cNvGrpSpPr/>
              <p:nvPr/>
            </p:nvGrpSpPr>
            <p:grpSpPr>
              <a:xfrm>
                <a:off x="-2783365" y="11060443"/>
                <a:ext cx="624483" cy="893562"/>
                <a:chOff x="-3958696" y="11117435"/>
                <a:chExt cx="779435" cy="1280542"/>
              </a:xfrm>
            </p:grpSpPr>
            <p:pic>
              <p:nvPicPr>
                <p:cNvPr id="24" name="Shape 24"/>
                <p:cNvPicPr preferRelativeResize="0"/>
                <p:nvPr/>
              </p:nvPicPr>
              <p:blipFill rotWithShape="1">
                <a:blip r:embed="rId3">
                  <a:alphaModFix/>
                </a:blip>
                <a:srcRect b="0" l="0" r="0" t="0"/>
                <a:stretch/>
              </p:blipFill>
              <p:spPr>
                <a:xfrm>
                  <a:off x="-3948160" y="11117435"/>
                  <a:ext cx="768900" cy="1090799"/>
                </a:xfrm>
                <a:prstGeom prst="rect">
                  <a:avLst/>
                </a:prstGeom>
                <a:noFill/>
                <a:ln>
                  <a:noFill/>
                </a:ln>
              </p:spPr>
            </p:pic>
            <p:sp>
              <p:nvSpPr>
                <p:cNvPr id="25" name="Shape 25"/>
                <p:cNvSpPr txBox="1"/>
                <p:nvPr/>
              </p:nvSpPr>
              <p:spPr>
                <a:xfrm>
                  <a:off x="-3958696" y="12114178"/>
                  <a:ext cx="779399" cy="283799"/>
                </a:xfrm>
                <a:prstGeom prst="rect">
                  <a:avLst/>
                </a:prstGeom>
                <a:solidFill>
                  <a:schemeClr val="accent1"/>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Calibri"/>
                    <a:buNone/>
                  </a:pPr>
                  <a:r>
                    <a:rPr b="1" i="0" lang="en-US" sz="1600" u="none" cap="none" strike="noStrike">
                      <a:solidFill>
                        <a:schemeClr val="dk1"/>
                      </a:solidFill>
                      <a:latin typeface="Calibri"/>
                      <a:ea typeface="Calibri"/>
                      <a:cs typeface="Calibri"/>
                      <a:sym typeface="Calibri"/>
                    </a:rPr>
                    <a:t>ORIGINAL</a:t>
                  </a:r>
                </a:p>
              </p:txBody>
            </p:sp>
          </p:grpSp>
          <p:grpSp>
            <p:nvGrpSpPr>
              <p:cNvPr id="26" name="Shape 26"/>
              <p:cNvGrpSpPr/>
              <p:nvPr/>
            </p:nvGrpSpPr>
            <p:grpSpPr>
              <a:xfrm>
                <a:off x="-2033200" y="11061042"/>
                <a:ext cx="1033513" cy="893535"/>
                <a:chOff x="-2921738" y="11200127"/>
                <a:chExt cx="1420247" cy="1227889"/>
              </a:xfrm>
            </p:grpSpPr>
            <p:pic>
              <p:nvPicPr>
                <p:cNvPr id="27" name="Shape 27"/>
                <p:cNvPicPr preferRelativeResize="0"/>
                <p:nvPr/>
              </p:nvPicPr>
              <p:blipFill rotWithShape="1">
                <a:blip r:embed="rId3">
                  <a:alphaModFix/>
                </a:blip>
                <a:srcRect b="0" l="0" r="0" t="0"/>
                <a:stretch/>
              </p:blipFill>
              <p:spPr>
                <a:xfrm>
                  <a:off x="-2921738" y="11200127"/>
                  <a:ext cx="1420199" cy="1029599"/>
                </a:xfrm>
                <a:prstGeom prst="rect">
                  <a:avLst/>
                </a:prstGeom>
                <a:noFill/>
                <a:ln>
                  <a:noFill/>
                </a:ln>
              </p:spPr>
            </p:pic>
            <p:sp>
              <p:nvSpPr>
                <p:cNvPr id="28" name="Shape 28"/>
                <p:cNvSpPr txBox="1"/>
                <p:nvPr/>
              </p:nvSpPr>
              <p:spPr>
                <a:xfrm>
                  <a:off x="-2918991" y="12175417"/>
                  <a:ext cx="1417499" cy="252600"/>
                </a:xfrm>
                <a:prstGeom prst="rect">
                  <a:avLst/>
                </a:prstGeom>
                <a:solidFill>
                  <a:srgbClr val="FF0000"/>
                </a:solidFill>
                <a:ln>
                  <a:noFill/>
                </a:ln>
              </p:spPr>
              <p:txBody>
                <a:bodyPr anchorCtr="0" anchor="t" bIns="91425" lIns="457200" rIns="457200" tIns="91425">
                  <a:noAutofit/>
                </a:bodyPr>
                <a:lstStyle/>
                <a:p>
                  <a:pPr indent="0" lvl="0" marL="0" marR="0" rtl="0" algn="ctr">
                    <a:lnSpc>
                      <a:spcPct val="100000"/>
                    </a:lnSpc>
                    <a:spcBef>
                      <a:spcPts val="0"/>
                    </a:spcBef>
                    <a:spcAft>
                      <a:spcPts val="0"/>
                    </a:spcAft>
                    <a:buClr>
                      <a:schemeClr val="lt1"/>
                    </a:buClr>
                    <a:buSzPct val="25000"/>
                    <a:buFont typeface="Calibri"/>
                    <a:buNone/>
                  </a:pPr>
                  <a:r>
                    <a:rPr b="1" i="0" lang="en-US" sz="1400" u="none" cap="none" strike="noStrike">
                      <a:solidFill>
                        <a:schemeClr val="lt1"/>
                      </a:solidFill>
                      <a:latin typeface="Calibri"/>
                      <a:ea typeface="Calibri"/>
                      <a:cs typeface="Calibri"/>
                      <a:sym typeface="Calibri"/>
                    </a:rPr>
                    <a:t>DISTORTED</a:t>
                  </a:r>
                </a:p>
              </p:txBody>
            </p:sp>
          </p:grpSp>
          <p:pic>
            <p:nvPicPr>
              <p:cNvPr id="29" name="Shape 29"/>
              <p:cNvPicPr preferRelativeResize="0"/>
              <p:nvPr/>
            </p:nvPicPr>
            <p:blipFill rotWithShape="1">
              <a:blip r:embed="rId4">
                <a:alphaModFix/>
              </a:blip>
              <a:srcRect b="0" l="0" r="0" t="0"/>
              <a:stretch/>
            </p:blipFill>
            <p:spPr>
              <a:xfrm>
                <a:off x="-4470426" y="11016657"/>
                <a:ext cx="1098600" cy="847799"/>
              </a:xfrm>
              <a:prstGeom prst="rect">
                <a:avLst/>
              </a:prstGeom>
              <a:noFill/>
              <a:ln>
                <a:noFill/>
              </a:ln>
            </p:spPr>
          </p:pic>
          <p:sp>
            <p:nvSpPr>
              <p:cNvPr id="30" name="Shape 30"/>
              <p:cNvSpPr txBox="1"/>
              <p:nvPr/>
            </p:nvSpPr>
            <p:spPr>
              <a:xfrm>
                <a:off x="-4440600" y="11665645"/>
                <a:ext cx="1035600" cy="325200"/>
              </a:xfrm>
              <a:prstGeom prst="rect">
                <a:avLst/>
              </a:prstGeom>
              <a:noFill/>
              <a:ln>
                <a:noFill/>
              </a:ln>
            </p:spPr>
            <p:txBody>
              <a:bodyPr anchorCtr="0" anchor="t" bIns="0" lIns="457200" rIns="457200" tIns="4572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1600" u="none" cap="none" strike="noStrike">
                    <a:solidFill>
                      <a:schemeClr val="lt1"/>
                    </a:solidFill>
                    <a:latin typeface="Calibri"/>
                    <a:ea typeface="Calibri"/>
                    <a:cs typeface="Calibri"/>
                    <a:sym typeface="Calibri"/>
                  </a:rPr>
                  <a:t>Corner handles</a:t>
                </a:r>
              </a:p>
            </p:txBody>
          </p:sp>
        </p:grpSp>
        <p:grpSp>
          <p:nvGrpSpPr>
            <p:cNvPr id="31" name="Shape 31"/>
            <p:cNvGrpSpPr/>
            <p:nvPr/>
          </p:nvGrpSpPr>
          <p:grpSpPr>
            <a:xfrm>
              <a:off x="-10398895" y="27752052"/>
              <a:ext cx="9323053" cy="2453294"/>
              <a:chOff x="-4754996" y="12734142"/>
              <a:chExt cx="4296535" cy="1127121"/>
            </a:xfrm>
          </p:grpSpPr>
          <p:pic>
            <p:nvPicPr>
              <p:cNvPr id="32" name="Shape 32"/>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33" name="Shape 33"/>
              <p:cNvPicPr preferRelativeResize="0"/>
              <p:nvPr/>
            </p:nvPicPr>
            <p:blipFill rotWithShape="1">
              <a:blip r:embed="rId6">
                <a:alphaModFix/>
              </a:blip>
              <a:srcRect b="0" l="0" r="0" t="0"/>
              <a:stretch/>
            </p:blipFill>
            <p:spPr>
              <a:xfrm>
                <a:off x="-2456641" y="12737835"/>
                <a:ext cx="1828800" cy="1117499"/>
              </a:xfrm>
              <a:prstGeom prst="rect">
                <a:avLst/>
              </a:prstGeom>
              <a:noFill/>
              <a:ln>
                <a:noFill/>
              </a:ln>
            </p:spPr>
          </p:pic>
          <p:sp>
            <p:nvSpPr>
              <p:cNvPr id="34" name="Shape 34"/>
              <p:cNvSpPr txBox="1"/>
              <p:nvPr/>
            </p:nvSpPr>
            <p:spPr>
              <a:xfrm rot="-5400000">
                <a:off x="-5235746" y="13214987"/>
                <a:ext cx="1117500" cy="156000"/>
              </a:xfrm>
              <a:prstGeom prst="rect">
                <a:avLst/>
              </a:prstGeom>
              <a:noFill/>
              <a:ln>
                <a:noFill/>
              </a:ln>
            </p:spPr>
            <p:txBody>
              <a:bodyPr anchorCtr="0" anchor="t" bIns="0" lIns="91425" rIns="91425"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chemeClr val="lt1"/>
                    </a:solidFill>
                    <a:latin typeface="Calibri"/>
                    <a:ea typeface="Calibri"/>
                    <a:cs typeface="Calibri"/>
                    <a:sym typeface="Calibri"/>
                  </a:rPr>
                  <a:t>printing quality</a:t>
                </a:r>
              </a:p>
            </p:txBody>
          </p:sp>
          <p:sp>
            <p:nvSpPr>
              <p:cNvPr id="35" name="Shape 35"/>
              <p:cNvSpPr txBox="1"/>
              <p:nvPr/>
            </p:nvSpPr>
            <p:spPr>
              <a:xfrm rot="-5400000">
                <a:off x="-1095210" y="13224514"/>
                <a:ext cx="1117500" cy="156000"/>
              </a:xfrm>
              <a:prstGeom prst="rect">
                <a:avLst/>
              </a:prstGeom>
              <a:noFill/>
              <a:ln>
                <a:noFill/>
              </a:ln>
            </p:spPr>
            <p:txBody>
              <a:bodyPr anchorCtr="0" anchor="t" bIns="0" lIns="91425" rIns="91425"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chemeClr val="lt1"/>
                    </a:solidFill>
                    <a:latin typeface="Calibri"/>
                    <a:ea typeface="Calibri"/>
                    <a:cs typeface="Calibri"/>
                    <a:sym typeface="Calibri"/>
                  </a:rPr>
                  <a:t>printing quality</a:t>
                </a:r>
              </a:p>
            </p:txBody>
          </p:sp>
        </p:grpSp>
      </p:grpSp>
      <p:grpSp>
        <p:nvGrpSpPr>
          <p:cNvPr id="36" name="Shape 36"/>
          <p:cNvGrpSpPr/>
          <p:nvPr/>
        </p:nvGrpSpPr>
        <p:grpSpPr>
          <a:xfrm>
            <a:off x="44157837" y="-55065"/>
            <a:ext cx="11062200" cy="32973601"/>
            <a:chOff x="44157837" y="-55065"/>
            <a:chExt cx="11062200" cy="32973601"/>
          </a:xfrm>
        </p:grpSpPr>
        <p:sp>
          <p:nvSpPr>
            <p:cNvPr id="37" name="Shape 37"/>
            <p:cNvSpPr/>
            <p:nvPr/>
          </p:nvSpPr>
          <p:spPr>
            <a:xfrm>
              <a:off x="44157837" y="-55065"/>
              <a:ext cx="11062200" cy="32973601"/>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587" lvl="2" marL="3265487"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39" lvl="2" marL="151834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39" lvl="2" marL="151834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3175" lvl="1" marL="1730375"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38" name="Shape 38"/>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39" name="Shape 39"/>
            <p:cNvPicPr preferRelativeResize="0"/>
            <p:nvPr/>
          </p:nvPicPr>
          <p:blipFill rotWithShape="1">
            <a:blip r:embed="rId8">
              <a:alphaModFix/>
            </a:blip>
            <a:srcRect b="0" l="0" r="0" t="0"/>
            <a:stretch/>
          </p:blipFill>
          <p:spPr>
            <a:xfrm>
              <a:off x="44621818" y="7740039"/>
              <a:ext cx="2969699" cy="1370700"/>
            </a:xfrm>
            <a:prstGeom prst="rect">
              <a:avLst/>
            </a:prstGeom>
            <a:noFill/>
            <a:ln>
              <a:noFill/>
            </a:ln>
          </p:spPr>
        </p:pic>
        <p:pic>
          <p:nvPicPr>
            <p:cNvPr id="40" name="Shape 40"/>
            <p:cNvPicPr preferRelativeResize="0"/>
            <p:nvPr/>
          </p:nvPicPr>
          <p:blipFill rotWithShape="1">
            <a:blip r:embed="rId9">
              <a:alphaModFix/>
            </a:blip>
            <a:srcRect b="0" l="0" r="0" t="0"/>
            <a:stretch/>
          </p:blipFill>
          <p:spPr>
            <a:xfrm>
              <a:off x="44629618" y="12347263"/>
              <a:ext cx="1482300" cy="992098"/>
            </a:xfrm>
            <a:prstGeom prst="rect">
              <a:avLst/>
            </a:prstGeom>
            <a:noFill/>
            <a:ln>
              <a:noFill/>
            </a:ln>
          </p:spPr>
        </p:pic>
        <p:grpSp>
          <p:nvGrpSpPr>
            <p:cNvPr id="41" name="Shape 41"/>
            <p:cNvGrpSpPr/>
            <p:nvPr/>
          </p:nvGrpSpPr>
          <p:grpSpPr>
            <a:xfrm>
              <a:off x="44485221" y="29413150"/>
              <a:ext cx="10353785" cy="1265415"/>
              <a:chOff x="44200453" y="28362387"/>
              <a:chExt cx="9771409" cy="1090499"/>
            </a:xfrm>
          </p:grpSpPr>
          <p:sp>
            <p:nvSpPr>
              <p:cNvPr id="42" name="Shape 42"/>
              <p:cNvSpPr/>
              <p:nvPr/>
            </p:nvSpPr>
            <p:spPr>
              <a:xfrm>
                <a:off x="44200453" y="28362387"/>
                <a:ext cx="9771300" cy="1090499"/>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pic>
            <p:nvPicPr>
              <p:cNvPr descr="http://t2.gstatic.com/images?q=tbn:ANd9GcR4APHC6TT9w54M2zn_pvCiBxUNcspYPoVxirLRphBoJabfSvu7zw" id="43" name="Shape 43"/>
              <p:cNvPicPr preferRelativeResize="0"/>
              <p:nvPr/>
            </p:nvPicPr>
            <p:blipFill rotWithShape="1">
              <a:blip r:embed="rId10">
                <a:alphaModFix/>
              </a:blip>
              <a:srcRect b="0" l="0" r="0" t="0"/>
              <a:stretch/>
            </p:blipFill>
            <p:spPr>
              <a:xfrm>
                <a:off x="44326393" y="28460718"/>
                <a:ext cx="914400" cy="914400"/>
              </a:xfrm>
              <a:prstGeom prst="rect">
                <a:avLst/>
              </a:prstGeom>
              <a:noFill/>
              <a:ln>
                <a:noFill/>
              </a:ln>
            </p:spPr>
          </p:pic>
          <p:sp>
            <p:nvSpPr>
              <p:cNvPr id="44" name="Shape 44"/>
              <p:cNvSpPr txBox="1"/>
              <p:nvPr/>
            </p:nvSpPr>
            <p:spPr>
              <a:xfrm>
                <a:off x="45300662" y="28552306"/>
                <a:ext cx="8671199" cy="71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Trebuchet MS"/>
                  <a:buNone/>
                </a:pPr>
                <a:r>
                  <a:rPr b="0" i="0" lang="en-US" sz="2400" u="none" cap="none" strike="noStrike">
                    <a:solidFill>
                      <a:schemeClr val="dk2"/>
                    </a:solidFill>
                    <a:latin typeface="Trebuchet MS"/>
                    <a:ea typeface="Trebuchet MS"/>
                    <a:cs typeface="Trebuchet MS"/>
                    <a:sym typeface="Trebuchet MS"/>
                  </a:rPr>
                  <a:t>Student discounts are available on our Facebook page.</a:t>
                </a:r>
                <a:br>
                  <a:rPr b="0" i="0" lang="en-US" sz="2400" u="none" cap="none" strike="noStrike">
                    <a:solidFill>
                      <a:schemeClr val="dk2"/>
                    </a:solidFill>
                    <a:latin typeface="Trebuchet MS"/>
                    <a:ea typeface="Trebuchet MS"/>
                    <a:cs typeface="Trebuchet MS"/>
                    <a:sym typeface="Trebuchet MS"/>
                  </a:rPr>
                </a:br>
                <a:r>
                  <a:rPr b="0" i="0" lang="en-US" sz="2400" u="none" cap="none" strike="noStrike">
                    <a:solidFill>
                      <a:schemeClr val="dk2"/>
                    </a:solidFill>
                    <a:latin typeface="Trebuchet MS"/>
                    <a:ea typeface="Trebuchet MS"/>
                    <a:cs typeface="Trebuchet MS"/>
                    <a:sym typeface="Trebuchet MS"/>
                  </a:rPr>
                  <a:t>Go to </a:t>
                </a:r>
                <a:r>
                  <a:rPr b="0" i="0" lang="en-US" sz="2400" u="sng" cap="none" strike="noStrike">
                    <a:solidFill>
                      <a:schemeClr val="dk2"/>
                    </a:solidFill>
                    <a:latin typeface="Trebuchet MS"/>
                    <a:ea typeface="Trebuchet MS"/>
                    <a:cs typeface="Trebuchet MS"/>
                    <a:sym typeface="Trebuchet MS"/>
                  </a:rPr>
                  <a:t>PosterPresentations.com</a:t>
                </a:r>
                <a:r>
                  <a:rPr b="0" i="0" lang="en-US" sz="2400" u="none" cap="none" strike="noStrike">
                    <a:solidFill>
                      <a:schemeClr val="dk2"/>
                    </a:solidFill>
                    <a:latin typeface="Trebuchet MS"/>
                    <a:ea typeface="Trebuchet MS"/>
                    <a:cs typeface="Trebuchet MS"/>
                    <a:sym typeface="Trebuchet MS"/>
                  </a:rPr>
                  <a:t> and click on the FB icon. </a:t>
                </a:r>
              </a:p>
            </p:txBody>
          </p:sp>
        </p:grpSp>
        <p:sp>
          <p:nvSpPr>
            <p:cNvPr id="45" name="Shape 45"/>
            <p:cNvSpPr txBox="1"/>
            <p:nvPr/>
          </p:nvSpPr>
          <p:spPr>
            <a:xfrm>
              <a:off x="44262809" y="31169781"/>
              <a:ext cx="6870300" cy="1399500"/>
            </a:xfrm>
            <a:prstGeom prst="rect">
              <a:avLst/>
            </a:prstGeom>
            <a:noFill/>
            <a:ln>
              <a:noFill/>
            </a:ln>
          </p:spPr>
          <p:txBody>
            <a:bodyPr anchorCtr="0" anchor="t" bIns="32650" lIns="65300" rIns="65300" tIns="32650">
              <a:noAutofit/>
            </a:bodyPr>
            <a:lstStyle/>
            <a:p>
              <a:pPr indent="0" lvl="0" marL="0" marR="0" rtl="0" algn="l">
                <a:lnSpc>
                  <a:spcPct val="92857"/>
                </a:lnSpc>
                <a:spcBef>
                  <a:spcPts val="0"/>
                </a:spcBef>
                <a:spcAft>
                  <a:spcPts val="0"/>
                </a:spcAft>
                <a:buClr>
                  <a:schemeClr val="lt1"/>
                </a:buClr>
                <a:buSzPct val="25000"/>
                <a:buFont typeface="Calibri"/>
                <a:buNone/>
              </a:pPr>
              <a:r>
                <a:rPr b="0" i="0" lang="en-US" sz="2800" u="none" cap="none" strike="noStrike">
                  <a:solidFill>
                    <a:schemeClr val="lt1"/>
                  </a:solidFill>
                  <a:latin typeface="Calibri"/>
                  <a:ea typeface="Calibri"/>
                  <a:cs typeface="Calibri"/>
                  <a:sym typeface="Calibri"/>
                </a:rPr>
                <a:t>© 2013 PosterPresentations.com</a:t>
              </a:r>
              <a:br>
                <a:rPr b="0" i="0" lang="en-US" sz="2800" u="none" cap="none" strike="noStrike">
                  <a:solidFill>
                    <a:schemeClr val="lt1"/>
                  </a:solidFill>
                  <a:latin typeface="Calibri"/>
                  <a:ea typeface="Calibri"/>
                  <a:cs typeface="Calibri"/>
                  <a:sym typeface="Calibri"/>
                </a:rPr>
              </a:br>
              <a:r>
                <a:rPr b="0" i="0" lang="en-US" sz="2800" u="none" cap="none" strike="noStrike">
                  <a:solidFill>
                    <a:schemeClr val="lt1"/>
                  </a:solidFill>
                  <a:latin typeface="Calibri"/>
                  <a:ea typeface="Calibri"/>
                  <a:cs typeface="Calibri"/>
                  <a:sym typeface="Calibri"/>
                </a:rPr>
                <a:t>    </a:t>
              </a:r>
              <a:r>
                <a:rPr b="0" i="0" lang="en-US" sz="2400" u="none" cap="none" strike="noStrike">
                  <a:solidFill>
                    <a:schemeClr val="lt1"/>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chemeClr val="lt1"/>
                </a:buClr>
                <a:buSzPct val="25000"/>
                <a:buFont typeface="Calibri"/>
                <a:buNone/>
              </a:pPr>
              <a:r>
                <a:rPr b="0" i="0" lang="en-US" sz="2400" u="none" cap="none" strike="noStrike">
                  <a:solidFill>
                    <a:schemeClr val="lt1"/>
                  </a:solidFill>
                  <a:latin typeface="Calibri"/>
                  <a:ea typeface="Calibri"/>
                  <a:cs typeface="Calibri"/>
                  <a:sym typeface="Calibri"/>
                </a:rPr>
                <a:t>     Berkeley CA </a:t>
              </a:r>
              <a:r>
                <a:rPr b="0" i="0" lang="en-US" sz="2000" u="none" cap="none" strike="noStrike">
                  <a:solidFill>
                    <a:schemeClr val="lt1"/>
                  </a:solidFill>
                  <a:latin typeface="Calibri"/>
                  <a:ea typeface="Calibri"/>
                  <a:cs typeface="Calibri"/>
                  <a:sym typeface="Calibri"/>
                </a:rPr>
                <a:t>94710</a:t>
              </a:r>
              <a:br>
                <a:rPr b="0" i="0" lang="en-US" sz="2400" u="none" cap="none" strike="noStrike">
                  <a:solidFill>
                    <a:schemeClr val="lt1"/>
                  </a:solidFill>
                  <a:latin typeface="Calibri"/>
                  <a:ea typeface="Calibri"/>
                  <a:cs typeface="Calibri"/>
                  <a:sym typeface="Calibri"/>
                </a:rPr>
              </a:br>
              <a:r>
                <a:rPr b="0" i="0" lang="en-US" sz="2400" u="none" cap="none" strike="noStrike">
                  <a:solidFill>
                    <a:schemeClr val="lt1"/>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4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9939AC"/>
            </a:gs>
            <a:gs pos="48000">
              <a:srgbClr val="A12DA1"/>
            </a:gs>
            <a:gs pos="100000">
              <a:srgbClr val="E1E7F4"/>
            </a:gs>
          </a:gsLst>
          <a:lin ang="16200038" scaled="0"/>
        </a:gradFill>
      </p:bgPr>
    </p:bg>
    <p:spTree>
      <p:nvGrpSpPr>
        <p:cNvPr id="64" name="Shape 64"/>
        <p:cNvGrpSpPr/>
        <p:nvPr/>
      </p:nvGrpSpPr>
      <p:grpSpPr>
        <a:xfrm>
          <a:off x="0" y="0"/>
          <a:ext cx="0" cy="0"/>
          <a:chOff x="0" y="0"/>
          <a:chExt cx="0" cy="0"/>
        </a:xfrm>
      </p:grpSpPr>
      <p:sp>
        <p:nvSpPr>
          <p:cNvPr id="65" name="Shape 65"/>
          <p:cNvSpPr/>
          <p:nvPr/>
        </p:nvSpPr>
        <p:spPr>
          <a:xfrm>
            <a:off x="0" y="0"/>
            <a:ext cx="43891199" cy="4800600"/>
          </a:xfrm>
          <a:prstGeom prst="rect">
            <a:avLst/>
          </a:prstGeom>
          <a:solidFill>
            <a:srgbClr val="425EA9"/>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66" name="Shape 66"/>
          <p:cNvSpPr/>
          <p:nvPr/>
        </p:nvSpPr>
        <p:spPr>
          <a:xfrm>
            <a:off x="0" y="4800600"/>
            <a:ext cx="43891199" cy="45600"/>
          </a:xfrm>
          <a:prstGeom prst="rect">
            <a:avLst/>
          </a:prstGeom>
          <a:solidFill>
            <a:srgbClr val="2C3F71"/>
          </a:solidFill>
          <a:ln cap="flat" cmpd="sng" w="152400">
            <a:solidFill>
              <a:srgbClr val="2C3F7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67" name="Shape 67"/>
          <p:cNvSpPr txBox="1"/>
          <p:nvPr/>
        </p:nvSpPr>
        <p:spPr>
          <a:xfrm>
            <a:off x="1567304" y="32315728"/>
            <a:ext cx="2514599" cy="336900"/>
          </a:xfrm>
          <a:prstGeom prst="rect">
            <a:avLst/>
          </a:prstGeom>
          <a:noFill/>
          <a:ln cap="flat" cmpd="sng" w="9525">
            <a:solidFill>
              <a:srgbClr val="2C3F71"/>
            </a:solidFill>
            <a:prstDash val="solid"/>
            <a:miter/>
            <a:headEnd len="med" w="med" type="none"/>
            <a:tailEnd len="med" w="med" type="none"/>
          </a:ln>
        </p:spPr>
        <p:txBody>
          <a:bodyPr anchorCtr="0" anchor="t" bIns="45600" lIns="91250" rIns="91250" tIns="45600">
            <a:noAutofit/>
          </a:bodyPr>
          <a:lstStyle/>
          <a:p>
            <a:pPr indent="0" lvl="0" marL="0" marR="0" rtl="0" algn="l">
              <a:lnSpc>
                <a:spcPct val="65000"/>
              </a:lnSpc>
              <a:spcBef>
                <a:spcPts val="0"/>
              </a:spcBef>
              <a:spcAft>
                <a:spcPts val="0"/>
              </a:spcAft>
              <a:buClr>
                <a:srgbClr val="BFBFBF"/>
              </a:buClr>
              <a:buSzPct val="25000"/>
              <a:buFont typeface="Arial"/>
              <a:buNone/>
            </a:pPr>
            <a:r>
              <a:rPr b="1" i="0" lang="en-US" sz="5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spcAft>
                <a:spcPts val="0"/>
              </a:spcAft>
              <a:buClr>
                <a:srgbClr val="BFBFBF"/>
              </a:buClr>
              <a:buSzPct val="25000"/>
              <a:buFont typeface="Arial"/>
              <a:buNone/>
            </a:pPr>
            <a:r>
              <a:rPr b="1" i="0" lang="en-US" sz="1100" u="none" cap="none" strike="noStrike">
                <a:solidFill>
                  <a:srgbClr val="BFBFBF"/>
                </a:solidFill>
                <a:latin typeface="Arial"/>
                <a:ea typeface="Arial"/>
                <a:cs typeface="Arial"/>
                <a:sym typeface="Arial"/>
              </a:rPr>
              <a:t>www.PosterPresentations.com</a:t>
            </a:r>
          </a:p>
        </p:txBody>
      </p:sp>
      <p:sp>
        <p:nvSpPr>
          <p:cNvPr id="68" name="Shape 68"/>
          <p:cNvSpPr/>
          <p:nvPr/>
        </p:nvSpPr>
        <p:spPr>
          <a:xfrm>
            <a:off x="922337" y="5475144"/>
            <a:ext cx="10058398"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254"/>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69" name="Shape 69"/>
          <p:cNvSpPr/>
          <p:nvPr/>
        </p:nvSpPr>
        <p:spPr>
          <a:xfrm>
            <a:off x="11587692" y="5475144"/>
            <a:ext cx="10058398"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254"/>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70" name="Shape 70"/>
          <p:cNvSpPr/>
          <p:nvPr/>
        </p:nvSpPr>
        <p:spPr>
          <a:xfrm>
            <a:off x="22253045" y="5475144"/>
            <a:ext cx="10058398"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254"/>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71" name="Shape 71"/>
          <p:cNvSpPr/>
          <p:nvPr/>
        </p:nvSpPr>
        <p:spPr>
          <a:xfrm>
            <a:off x="32918400" y="5475144"/>
            <a:ext cx="10058398" cy="26736599"/>
          </a:xfrm>
          <a:prstGeom prst="roundRect">
            <a:avLst>
              <a:gd fmla="val 9229" name="adj"/>
            </a:avLst>
          </a:prstGeom>
          <a:gradFill>
            <a:gsLst>
              <a:gs pos="0">
                <a:srgbClr val="CDD2DE"/>
              </a:gs>
              <a:gs pos="100000">
                <a:srgbClr val="F3F5FA"/>
              </a:gs>
            </a:gsLst>
            <a:lin ang="16200038" scaled="0"/>
          </a:gradFill>
          <a:ln cap="flat" cmpd="sng" w="25400">
            <a:solidFill>
              <a:srgbClr val="2C3F71">
                <a:alpha val="57254"/>
              </a:srgbClr>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grpSp>
        <p:nvGrpSpPr>
          <p:cNvPr id="72" name="Shape 72"/>
          <p:cNvGrpSpPr/>
          <p:nvPr/>
        </p:nvGrpSpPr>
        <p:grpSpPr>
          <a:xfrm>
            <a:off x="-11225189" y="0"/>
            <a:ext cx="11018753" cy="32918400"/>
            <a:chOff x="-11225189" y="0"/>
            <a:chExt cx="11018753" cy="32918400"/>
          </a:xfrm>
        </p:grpSpPr>
        <p:sp>
          <p:nvSpPr>
            <p:cNvPr id="73" name="Shape 73"/>
            <p:cNvSpPr/>
            <p:nvPr/>
          </p:nvSpPr>
          <p:spPr>
            <a:xfrm>
              <a:off x="-11216135" y="0"/>
              <a:ext cx="11009699" cy="32918400"/>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chemeClr val="lt1"/>
                  </a:solidFill>
                  <a:latin typeface="Trebuchet MS"/>
                  <a:ea typeface="Trebuchet MS"/>
                  <a:cs typeface="Trebuchet MS"/>
                  <a:sym typeface="Trebuchet MS"/>
                </a:rPr>
                <a:t> </a:t>
              </a:r>
              <a:r>
                <a:rPr b="0" i="0" lang="en-US" sz="2800" u="none" cap="none" strike="noStrike">
                  <a:solidFill>
                    <a:schemeClr val="lt1"/>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When you are ready to print your poster, go online to PosterPresentations.com</a:t>
              </a:r>
              <a:br>
                <a:rPr b="0" i="0" lang="en-US" sz="2800" u="none" cap="none" strike="noStrike">
                  <a:solidFill>
                    <a:schemeClr val="lt1"/>
                  </a:solidFill>
                  <a:latin typeface="Trebuchet MS"/>
                  <a:ea typeface="Trebuchet MS"/>
                  <a:cs typeface="Trebuchet MS"/>
                  <a:sym typeface="Trebuchet MS"/>
                </a:rPr>
              </a:b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2300" lvl="0" marL="1892300" marR="0" rtl="0" algn="l">
                <a:lnSpc>
                  <a:spcPct val="100000"/>
                </a:lnSpc>
                <a:spcBef>
                  <a:spcPts val="0"/>
                </a:spcBef>
                <a:spcAft>
                  <a:spcPts val="0"/>
                </a:spcAft>
                <a:buClr>
                  <a:schemeClr val="lt1"/>
                </a:buClr>
                <a:buSzPct val="25000"/>
                <a:buFont typeface="Trebuchet MS"/>
                <a:buNone/>
              </a:pPr>
              <a:r>
                <a:rPr b="0" i="0" lang="en-US" sz="2400" u="none" cap="none" strike="noStrike">
                  <a:solidFill>
                    <a:schemeClr val="lt1"/>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chemeClr val="lt1"/>
                </a:buClr>
                <a:buSzPct val="25000"/>
                <a:buFont typeface="Trebuchet MS"/>
                <a:buNone/>
              </a:pPr>
              <a:br>
                <a:rPr b="1" i="0" lang="en-US" sz="2800" u="none" cap="none" strike="noStrike">
                  <a:solidFill>
                    <a:schemeClr val="lt1"/>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74" name="Shape 74"/>
            <p:cNvCxnSpPr/>
            <p:nvPr/>
          </p:nvCxnSpPr>
          <p:spPr>
            <a:xfrm>
              <a:off x="-11225189" y="8422500"/>
              <a:ext cx="10999799" cy="3299"/>
            </a:xfrm>
            <a:prstGeom prst="straightConnector1">
              <a:avLst/>
            </a:prstGeom>
            <a:noFill/>
            <a:ln cap="flat" cmpd="sng" w="9525">
              <a:solidFill>
                <a:srgbClr val="FFC000"/>
              </a:solidFill>
              <a:prstDash val="solid"/>
              <a:round/>
              <a:headEnd len="med" w="med" type="none"/>
              <a:tailEnd len="med" w="med" type="none"/>
            </a:ln>
          </p:spPr>
        </p:cxnSp>
        <p:pic>
          <p:nvPicPr>
            <p:cNvPr id="75" name="Shape 75"/>
            <p:cNvPicPr preferRelativeResize="0"/>
            <p:nvPr/>
          </p:nvPicPr>
          <p:blipFill rotWithShape="1">
            <a:blip r:embed="rId1">
              <a:alphaModFix/>
            </a:blip>
            <a:srcRect b="0" l="0" r="0" t="0"/>
            <a:stretch/>
          </p:blipFill>
          <p:spPr>
            <a:xfrm>
              <a:off x="-10740739" y="10261717"/>
              <a:ext cx="1597799" cy="1201798"/>
            </a:xfrm>
            <a:prstGeom prst="rect">
              <a:avLst/>
            </a:prstGeom>
            <a:noFill/>
            <a:ln>
              <a:noFill/>
            </a:ln>
          </p:spPr>
        </p:pic>
        <p:pic>
          <p:nvPicPr>
            <p:cNvPr id="76" name="Shape 76"/>
            <p:cNvPicPr preferRelativeResize="0"/>
            <p:nvPr/>
          </p:nvPicPr>
          <p:blipFill rotWithShape="1">
            <a:blip r:embed="rId2">
              <a:alphaModFix/>
            </a:blip>
            <a:srcRect b="0" l="0" r="0" t="0"/>
            <a:stretch/>
          </p:blipFill>
          <p:spPr>
            <a:xfrm>
              <a:off x="-10732764" y="15696926"/>
              <a:ext cx="9986700" cy="1053600"/>
            </a:xfrm>
            <a:prstGeom prst="rect">
              <a:avLst/>
            </a:prstGeom>
            <a:noFill/>
            <a:ln>
              <a:noFill/>
            </a:ln>
          </p:spPr>
        </p:pic>
        <p:grpSp>
          <p:nvGrpSpPr>
            <p:cNvPr id="77" name="Shape 77"/>
            <p:cNvGrpSpPr/>
            <p:nvPr/>
          </p:nvGrpSpPr>
          <p:grpSpPr>
            <a:xfrm>
              <a:off x="-9745088" y="23541503"/>
              <a:ext cx="7531156" cy="2120418"/>
              <a:chOff x="-4470426" y="11016657"/>
              <a:chExt cx="3470738" cy="974188"/>
            </a:xfrm>
          </p:grpSpPr>
          <p:grpSp>
            <p:nvGrpSpPr>
              <p:cNvPr id="78" name="Shape 78"/>
              <p:cNvGrpSpPr/>
              <p:nvPr/>
            </p:nvGrpSpPr>
            <p:grpSpPr>
              <a:xfrm>
                <a:off x="-2783365" y="11060443"/>
                <a:ext cx="624483" cy="893562"/>
                <a:chOff x="-3958696" y="11117435"/>
                <a:chExt cx="779435" cy="1280541"/>
              </a:xfrm>
            </p:grpSpPr>
            <p:pic>
              <p:nvPicPr>
                <p:cNvPr id="79" name="Shape 79"/>
                <p:cNvPicPr preferRelativeResize="0"/>
                <p:nvPr/>
              </p:nvPicPr>
              <p:blipFill rotWithShape="1">
                <a:blip r:embed="rId3">
                  <a:alphaModFix/>
                </a:blip>
                <a:srcRect b="0" l="0" r="0" t="0"/>
                <a:stretch/>
              </p:blipFill>
              <p:spPr>
                <a:xfrm>
                  <a:off x="-3948160" y="11117435"/>
                  <a:ext cx="768900" cy="1090798"/>
                </a:xfrm>
                <a:prstGeom prst="rect">
                  <a:avLst/>
                </a:prstGeom>
                <a:noFill/>
                <a:ln>
                  <a:noFill/>
                </a:ln>
              </p:spPr>
            </p:pic>
            <p:sp>
              <p:nvSpPr>
                <p:cNvPr id="80" name="Shape 80"/>
                <p:cNvSpPr txBox="1"/>
                <p:nvPr/>
              </p:nvSpPr>
              <p:spPr>
                <a:xfrm>
                  <a:off x="-3958696" y="12114178"/>
                  <a:ext cx="779398" cy="283798"/>
                </a:xfrm>
                <a:prstGeom prst="rect">
                  <a:avLst/>
                </a:prstGeom>
                <a:solidFill>
                  <a:schemeClr val="accent1"/>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Calibri"/>
                    <a:buNone/>
                  </a:pPr>
                  <a:r>
                    <a:rPr b="1" i="0" lang="en-US" sz="1600" u="none" cap="none" strike="noStrike">
                      <a:solidFill>
                        <a:schemeClr val="dk1"/>
                      </a:solidFill>
                      <a:latin typeface="Calibri"/>
                      <a:ea typeface="Calibri"/>
                      <a:cs typeface="Calibri"/>
                      <a:sym typeface="Calibri"/>
                    </a:rPr>
                    <a:t>ORIGINAL</a:t>
                  </a:r>
                </a:p>
              </p:txBody>
            </p:sp>
          </p:grpSp>
          <p:grpSp>
            <p:nvGrpSpPr>
              <p:cNvPr id="81" name="Shape 81"/>
              <p:cNvGrpSpPr/>
              <p:nvPr/>
            </p:nvGrpSpPr>
            <p:grpSpPr>
              <a:xfrm>
                <a:off x="-2033200" y="11061041"/>
                <a:ext cx="1033512" cy="893535"/>
                <a:chOff x="-2921738" y="11200127"/>
                <a:chExt cx="1420246" cy="1227889"/>
              </a:xfrm>
            </p:grpSpPr>
            <p:pic>
              <p:nvPicPr>
                <p:cNvPr id="82" name="Shape 82"/>
                <p:cNvPicPr preferRelativeResize="0"/>
                <p:nvPr/>
              </p:nvPicPr>
              <p:blipFill rotWithShape="1">
                <a:blip r:embed="rId3">
                  <a:alphaModFix/>
                </a:blip>
                <a:srcRect b="0" l="0" r="0" t="0"/>
                <a:stretch/>
              </p:blipFill>
              <p:spPr>
                <a:xfrm>
                  <a:off x="-2921738" y="11200127"/>
                  <a:ext cx="1420199" cy="1029599"/>
                </a:xfrm>
                <a:prstGeom prst="rect">
                  <a:avLst/>
                </a:prstGeom>
                <a:noFill/>
                <a:ln>
                  <a:noFill/>
                </a:ln>
              </p:spPr>
            </p:pic>
            <p:sp>
              <p:nvSpPr>
                <p:cNvPr id="83" name="Shape 83"/>
                <p:cNvSpPr txBox="1"/>
                <p:nvPr/>
              </p:nvSpPr>
              <p:spPr>
                <a:xfrm>
                  <a:off x="-2918991" y="12175417"/>
                  <a:ext cx="1417499" cy="252600"/>
                </a:xfrm>
                <a:prstGeom prst="rect">
                  <a:avLst/>
                </a:prstGeom>
                <a:solidFill>
                  <a:srgbClr val="FF0000"/>
                </a:solidFill>
                <a:ln>
                  <a:noFill/>
                </a:ln>
              </p:spPr>
              <p:txBody>
                <a:bodyPr anchorCtr="0" anchor="t" bIns="91425" lIns="457200" rIns="457200" tIns="91425">
                  <a:noAutofit/>
                </a:bodyPr>
                <a:lstStyle/>
                <a:p>
                  <a:pPr indent="0" lvl="0" marL="0" marR="0" rtl="0" algn="ctr">
                    <a:lnSpc>
                      <a:spcPct val="100000"/>
                    </a:lnSpc>
                    <a:spcBef>
                      <a:spcPts val="0"/>
                    </a:spcBef>
                    <a:spcAft>
                      <a:spcPts val="0"/>
                    </a:spcAft>
                    <a:buClr>
                      <a:schemeClr val="lt1"/>
                    </a:buClr>
                    <a:buSzPct val="25000"/>
                    <a:buFont typeface="Calibri"/>
                    <a:buNone/>
                  </a:pPr>
                  <a:r>
                    <a:rPr b="1" i="0" lang="en-US" sz="1400" u="none" cap="none" strike="noStrike">
                      <a:solidFill>
                        <a:schemeClr val="lt1"/>
                      </a:solidFill>
                      <a:latin typeface="Calibri"/>
                      <a:ea typeface="Calibri"/>
                      <a:cs typeface="Calibri"/>
                      <a:sym typeface="Calibri"/>
                    </a:rPr>
                    <a:t>DISTORTED</a:t>
                  </a:r>
                </a:p>
              </p:txBody>
            </p:sp>
          </p:grpSp>
          <p:pic>
            <p:nvPicPr>
              <p:cNvPr id="84" name="Shape 84"/>
              <p:cNvPicPr preferRelativeResize="0"/>
              <p:nvPr/>
            </p:nvPicPr>
            <p:blipFill rotWithShape="1">
              <a:blip r:embed="rId4">
                <a:alphaModFix/>
              </a:blip>
              <a:srcRect b="0" l="0" r="0" t="0"/>
              <a:stretch/>
            </p:blipFill>
            <p:spPr>
              <a:xfrm>
                <a:off x="-4470426" y="11016657"/>
                <a:ext cx="1098600" cy="847798"/>
              </a:xfrm>
              <a:prstGeom prst="rect">
                <a:avLst/>
              </a:prstGeom>
              <a:noFill/>
              <a:ln>
                <a:noFill/>
              </a:ln>
            </p:spPr>
          </p:pic>
          <p:sp>
            <p:nvSpPr>
              <p:cNvPr id="85" name="Shape 85"/>
              <p:cNvSpPr txBox="1"/>
              <p:nvPr/>
            </p:nvSpPr>
            <p:spPr>
              <a:xfrm>
                <a:off x="-4440600" y="11665645"/>
                <a:ext cx="1035600" cy="325200"/>
              </a:xfrm>
              <a:prstGeom prst="rect">
                <a:avLst/>
              </a:prstGeom>
              <a:noFill/>
              <a:ln>
                <a:noFill/>
              </a:ln>
            </p:spPr>
            <p:txBody>
              <a:bodyPr anchorCtr="0" anchor="t" bIns="0" lIns="457200" rIns="457200" tIns="4572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1600" u="none" cap="none" strike="noStrike">
                    <a:solidFill>
                      <a:schemeClr val="lt1"/>
                    </a:solidFill>
                    <a:latin typeface="Calibri"/>
                    <a:ea typeface="Calibri"/>
                    <a:cs typeface="Calibri"/>
                    <a:sym typeface="Calibri"/>
                  </a:rPr>
                  <a:t>Corner handles</a:t>
                </a:r>
              </a:p>
            </p:txBody>
          </p:sp>
        </p:grpSp>
        <p:grpSp>
          <p:nvGrpSpPr>
            <p:cNvPr id="86" name="Shape 86"/>
            <p:cNvGrpSpPr/>
            <p:nvPr/>
          </p:nvGrpSpPr>
          <p:grpSpPr>
            <a:xfrm>
              <a:off x="-10398895" y="27752051"/>
              <a:ext cx="9323055" cy="2453295"/>
              <a:chOff x="-4754996" y="12734142"/>
              <a:chExt cx="4296536" cy="1127121"/>
            </a:xfrm>
          </p:grpSpPr>
          <p:pic>
            <p:nvPicPr>
              <p:cNvPr id="87" name="Shape 87"/>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88" name="Shape 88"/>
              <p:cNvPicPr preferRelativeResize="0"/>
              <p:nvPr/>
            </p:nvPicPr>
            <p:blipFill rotWithShape="1">
              <a:blip r:embed="rId6">
                <a:alphaModFix/>
              </a:blip>
              <a:srcRect b="0" l="0" r="0" t="0"/>
              <a:stretch/>
            </p:blipFill>
            <p:spPr>
              <a:xfrm>
                <a:off x="-2456641" y="12737835"/>
                <a:ext cx="1828800" cy="1117499"/>
              </a:xfrm>
              <a:prstGeom prst="rect">
                <a:avLst/>
              </a:prstGeom>
              <a:noFill/>
              <a:ln>
                <a:noFill/>
              </a:ln>
            </p:spPr>
          </p:pic>
          <p:sp>
            <p:nvSpPr>
              <p:cNvPr id="89" name="Shape 89"/>
              <p:cNvSpPr txBox="1"/>
              <p:nvPr/>
            </p:nvSpPr>
            <p:spPr>
              <a:xfrm rot="-5400000">
                <a:off x="-5235746" y="13214987"/>
                <a:ext cx="1117500" cy="156000"/>
              </a:xfrm>
              <a:prstGeom prst="rect">
                <a:avLst/>
              </a:prstGeom>
              <a:noFill/>
              <a:ln>
                <a:noFill/>
              </a:ln>
            </p:spPr>
            <p:txBody>
              <a:bodyPr anchorCtr="0" anchor="t" bIns="0" lIns="91425" rIns="91425"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chemeClr val="lt1"/>
                    </a:solidFill>
                    <a:latin typeface="Calibri"/>
                    <a:ea typeface="Calibri"/>
                    <a:cs typeface="Calibri"/>
                    <a:sym typeface="Calibri"/>
                  </a:rPr>
                  <a:t>printing quality</a:t>
                </a:r>
              </a:p>
            </p:txBody>
          </p:sp>
          <p:sp>
            <p:nvSpPr>
              <p:cNvPr id="90" name="Shape 90"/>
              <p:cNvSpPr txBox="1"/>
              <p:nvPr/>
            </p:nvSpPr>
            <p:spPr>
              <a:xfrm rot="-5400000">
                <a:off x="-1095210" y="13224514"/>
                <a:ext cx="1117500" cy="156000"/>
              </a:xfrm>
              <a:prstGeom prst="rect">
                <a:avLst/>
              </a:prstGeom>
              <a:noFill/>
              <a:ln>
                <a:noFill/>
              </a:ln>
            </p:spPr>
            <p:txBody>
              <a:bodyPr anchorCtr="0" anchor="t" bIns="0" lIns="91425" rIns="91425"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chemeClr val="lt1"/>
                    </a:solidFill>
                    <a:latin typeface="Calibri"/>
                    <a:ea typeface="Calibri"/>
                    <a:cs typeface="Calibri"/>
                    <a:sym typeface="Calibri"/>
                  </a:rPr>
                  <a:t>printing quality</a:t>
                </a:r>
              </a:p>
            </p:txBody>
          </p:sp>
        </p:grpSp>
      </p:grpSp>
      <p:grpSp>
        <p:nvGrpSpPr>
          <p:cNvPr id="91" name="Shape 91"/>
          <p:cNvGrpSpPr/>
          <p:nvPr/>
        </p:nvGrpSpPr>
        <p:grpSpPr>
          <a:xfrm>
            <a:off x="44157837" y="-55065"/>
            <a:ext cx="11062200" cy="32973601"/>
            <a:chOff x="44157837" y="-55065"/>
            <a:chExt cx="11062200" cy="32973601"/>
          </a:xfrm>
        </p:grpSpPr>
        <p:sp>
          <p:nvSpPr>
            <p:cNvPr id="92" name="Shape 92"/>
            <p:cNvSpPr/>
            <p:nvPr/>
          </p:nvSpPr>
          <p:spPr>
            <a:xfrm>
              <a:off x="44157837" y="-55065"/>
              <a:ext cx="11062200" cy="32973601"/>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587" lvl="2" marL="3265487"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39" lvl="2" marL="151834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39" lvl="2" marL="151834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3175" lvl="1" marL="1730375"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93" name="Shape 93"/>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94" name="Shape 94"/>
            <p:cNvPicPr preferRelativeResize="0"/>
            <p:nvPr/>
          </p:nvPicPr>
          <p:blipFill rotWithShape="1">
            <a:blip r:embed="rId8">
              <a:alphaModFix/>
            </a:blip>
            <a:srcRect b="0" l="0" r="0" t="0"/>
            <a:stretch/>
          </p:blipFill>
          <p:spPr>
            <a:xfrm>
              <a:off x="44621818" y="7740039"/>
              <a:ext cx="2969699" cy="1370700"/>
            </a:xfrm>
            <a:prstGeom prst="rect">
              <a:avLst/>
            </a:prstGeom>
            <a:noFill/>
            <a:ln>
              <a:noFill/>
            </a:ln>
          </p:spPr>
        </p:pic>
        <p:pic>
          <p:nvPicPr>
            <p:cNvPr id="95" name="Shape 95"/>
            <p:cNvPicPr preferRelativeResize="0"/>
            <p:nvPr/>
          </p:nvPicPr>
          <p:blipFill rotWithShape="1">
            <a:blip r:embed="rId9">
              <a:alphaModFix/>
            </a:blip>
            <a:srcRect b="0" l="0" r="0" t="0"/>
            <a:stretch/>
          </p:blipFill>
          <p:spPr>
            <a:xfrm>
              <a:off x="44629618" y="12347263"/>
              <a:ext cx="1482300" cy="992097"/>
            </a:xfrm>
            <a:prstGeom prst="rect">
              <a:avLst/>
            </a:prstGeom>
            <a:noFill/>
            <a:ln>
              <a:noFill/>
            </a:ln>
          </p:spPr>
        </p:pic>
        <p:grpSp>
          <p:nvGrpSpPr>
            <p:cNvPr id="96" name="Shape 96"/>
            <p:cNvGrpSpPr/>
            <p:nvPr/>
          </p:nvGrpSpPr>
          <p:grpSpPr>
            <a:xfrm>
              <a:off x="44485220" y="29413149"/>
              <a:ext cx="10353784" cy="1265414"/>
              <a:chOff x="44200453" y="28362387"/>
              <a:chExt cx="9771408" cy="1090499"/>
            </a:xfrm>
          </p:grpSpPr>
          <p:sp>
            <p:nvSpPr>
              <p:cNvPr id="97" name="Shape 97"/>
              <p:cNvSpPr/>
              <p:nvPr/>
            </p:nvSpPr>
            <p:spPr>
              <a:xfrm>
                <a:off x="44200453" y="28362387"/>
                <a:ext cx="9771300" cy="1090499"/>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pic>
            <p:nvPicPr>
              <p:cNvPr descr="http://t2.gstatic.com/images?q=tbn:ANd9GcR4APHC6TT9w54M2zn_pvCiBxUNcspYPoVxirLRphBoJabfSvu7zw" id="98" name="Shape 98"/>
              <p:cNvPicPr preferRelativeResize="0"/>
              <p:nvPr/>
            </p:nvPicPr>
            <p:blipFill rotWithShape="1">
              <a:blip r:embed="rId10">
                <a:alphaModFix/>
              </a:blip>
              <a:srcRect b="0" l="0" r="0" t="0"/>
              <a:stretch/>
            </p:blipFill>
            <p:spPr>
              <a:xfrm>
                <a:off x="44326393" y="28460718"/>
                <a:ext cx="914400" cy="914400"/>
              </a:xfrm>
              <a:prstGeom prst="rect">
                <a:avLst/>
              </a:prstGeom>
              <a:noFill/>
              <a:ln>
                <a:noFill/>
              </a:ln>
            </p:spPr>
          </p:pic>
          <p:sp>
            <p:nvSpPr>
              <p:cNvPr id="99" name="Shape 99"/>
              <p:cNvSpPr txBox="1"/>
              <p:nvPr/>
            </p:nvSpPr>
            <p:spPr>
              <a:xfrm>
                <a:off x="45300662" y="28552306"/>
                <a:ext cx="8671199" cy="71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Trebuchet MS"/>
                  <a:buNone/>
                </a:pPr>
                <a:r>
                  <a:rPr b="0" i="0" lang="en-US" sz="2400" u="none" cap="none" strike="noStrike">
                    <a:solidFill>
                      <a:schemeClr val="dk2"/>
                    </a:solidFill>
                    <a:latin typeface="Trebuchet MS"/>
                    <a:ea typeface="Trebuchet MS"/>
                    <a:cs typeface="Trebuchet MS"/>
                    <a:sym typeface="Trebuchet MS"/>
                  </a:rPr>
                  <a:t>Student discounts are available on our Facebook page.</a:t>
                </a:r>
                <a:br>
                  <a:rPr b="0" i="0" lang="en-US" sz="2400" u="none" cap="none" strike="noStrike">
                    <a:solidFill>
                      <a:schemeClr val="dk2"/>
                    </a:solidFill>
                    <a:latin typeface="Trebuchet MS"/>
                    <a:ea typeface="Trebuchet MS"/>
                    <a:cs typeface="Trebuchet MS"/>
                    <a:sym typeface="Trebuchet MS"/>
                  </a:rPr>
                </a:br>
                <a:r>
                  <a:rPr b="0" i="0" lang="en-US" sz="2400" u="none" cap="none" strike="noStrike">
                    <a:solidFill>
                      <a:schemeClr val="dk2"/>
                    </a:solidFill>
                    <a:latin typeface="Trebuchet MS"/>
                    <a:ea typeface="Trebuchet MS"/>
                    <a:cs typeface="Trebuchet MS"/>
                    <a:sym typeface="Trebuchet MS"/>
                  </a:rPr>
                  <a:t>Go to </a:t>
                </a:r>
                <a:r>
                  <a:rPr b="0" i="0" lang="en-US" sz="2400" u="sng" cap="none" strike="noStrike">
                    <a:solidFill>
                      <a:schemeClr val="dk2"/>
                    </a:solidFill>
                    <a:latin typeface="Trebuchet MS"/>
                    <a:ea typeface="Trebuchet MS"/>
                    <a:cs typeface="Trebuchet MS"/>
                    <a:sym typeface="Trebuchet MS"/>
                  </a:rPr>
                  <a:t>PosterPresentations.com</a:t>
                </a:r>
                <a:r>
                  <a:rPr b="0" i="0" lang="en-US" sz="2400" u="none" cap="none" strike="noStrike">
                    <a:solidFill>
                      <a:schemeClr val="dk2"/>
                    </a:solidFill>
                    <a:latin typeface="Trebuchet MS"/>
                    <a:ea typeface="Trebuchet MS"/>
                    <a:cs typeface="Trebuchet MS"/>
                    <a:sym typeface="Trebuchet MS"/>
                  </a:rPr>
                  <a:t> and click on the FB icon. </a:t>
                </a:r>
              </a:p>
            </p:txBody>
          </p:sp>
        </p:grpSp>
        <p:sp>
          <p:nvSpPr>
            <p:cNvPr id="100" name="Shape 100"/>
            <p:cNvSpPr txBox="1"/>
            <p:nvPr/>
          </p:nvSpPr>
          <p:spPr>
            <a:xfrm>
              <a:off x="44262809" y="31169781"/>
              <a:ext cx="6870300" cy="1399500"/>
            </a:xfrm>
            <a:prstGeom prst="rect">
              <a:avLst/>
            </a:prstGeom>
            <a:noFill/>
            <a:ln>
              <a:noFill/>
            </a:ln>
          </p:spPr>
          <p:txBody>
            <a:bodyPr anchorCtr="0" anchor="t" bIns="32650" lIns="65300" rIns="65300" tIns="32650">
              <a:noAutofit/>
            </a:bodyPr>
            <a:lstStyle/>
            <a:p>
              <a:pPr indent="0" lvl="0" marL="0" marR="0" rtl="0" algn="l">
                <a:lnSpc>
                  <a:spcPct val="92857"/>
                </a:lnSpc>
                <a:spcBef>
                  <a:spcPts val="0"/>
                </a:spcBef>
                <a:spcAft>
                  <a:spcPts val="0"/>
                </a:spcAft>
                <a:buClr>
                  <a:schemeClr val="lt1"/>
                </a:buClr>
                <a:buSzPct val="25000"/>
                <a:buFont typeface="Calibri"/>
                <a:buNone/>
              </a:pPr>
              <a:r>
                <a:rPr b="0" i="0" lang="en-US" sz="2800" u="none" cap="none" strike="noStrike">
                  <a:solidFill>
                    <a:schemeClr val="lt1"/>
                  </a:solidFill>
                  <a:latin typeface="Calibri"/>
                  <a:ea typeface="Calibri"/>
                  <a:cs typeface="Calibri"/>
                  <a:sym typeface="Calibri"/>
                </a:rPr>
                <a:t>© 2013 PosterPresentations.com</a:t>
              </a:r>
              <a:br>
                <a:rPr b="0" i="0" lang="en-US" sz="2800" u="none" cap="none" strike="noStrike">
                  <a:solidFill>
                    <a:schemeClr val="lt1"/>
                  </a:solidFill>
                  <a:latin typeface="Calibri"/>
                  <a:ea typeface="Calibri"/>
                  <a:cs typeface="Calibri"/>
                  <a:sym typeface="Calibri"/>
                </a:rPr>
              </a:br>
              <a:r>
                <a:rPr b="0" i="0" lang="en-US" sz="2800" u="none" cap="none" strike="noStrike">
                  <a:solidFill>
                    <a:schemeClr val="lt1"/>
                  </a:solidFill>
                  <a:latin typeface="Calibri"/>
                  <a:ea typeface="Calibri"/>
                  <a:cs typeface="Calibri"/>
                  <a:sym typeface="Calibri"/>
                </a:rPr>
                <a:t>    </a:t>
              </a:r>
              <a:r>
                <a:rPr b="0" i="0" lang="en-US" sz="2400" u="none" cap="none" strike="noStrike">
                  <a:solidFill>
                    <a:schemeClr val="lt1"/>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chemeClr val="lt1"/>
                </a:buClr>
                <a:buSzPct val="25000"/>
                <a:buFont typeface="Calibri"/>
                <a:buNone/>
              </a:pPr>
              <a:r>
                <a:rPr b="0" i="0" lang="en-US" sz="2400" u="none" cap="none" strike="noStrike">
                  <a:solidFill>
                    <a:schemeClr val="lt1"/>
                  </a:solidFill>
                  <a:latin typeface="Calibri"/>
                  <a:ea typeface="Calibri"/>
                  <a:cs typeface="Calibri"/>
                  <a:sym typeface="Calibri"/>
                </a:rPr>
                <a:t>     Berkeley CA </a:t>
              </a:r>
              <a:r>
                <a:rPr b="0" i="0" lang="en-US" sz="2000" u="none" cap="none" strike="noStrike">
                  <a:solidFill>
                    <a:schemeClr val="lt1"/>
                  </a:solidFill>
                  <a:latin typeface="Calibri"/>
                  <a:ea typeface="Calibri"/>
                  <a:cs typeface="Calibri"/>
                  <a:sym typeface="Calibri"/>
                </a:rPr>
                <a:t>94710</a:t>
              </a:r>
              <a:br>
                <a:rPr b="0" i="0" lang="en-US" sz="2400" u="none" cap="none" strike="noStrike">
                  <a:solidFill>
                    <a:schemeClr val="lt1"/>
                  </a:solidFill>
                  <a:latin typeface="Calibri"/>
                  <a:ea typeface="Calibri"/>
                  <a:cs typeface="Calibri"/>
                  <a:sym typeface="Calibri"/>
                </a:rPr>
              </a:br>
              <a:r>
                <a:rPr b="0" i="0" lang="en-US" sz="2400" u="none" cap="none" strike="noStrike">
                  <a:solidFill>
                    <a:schemeClr val="lt1"/>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2.jpg"/><Relationship Id="rId22" Type="http://schemas.openxmlformats.org/officeDocument/2006/relationships/image" Target="../media/image41.png"/><Relationship Id="rId21" Type="http://schemas.openxmlformats.org/officeDocument/2006/relationships/image" Target="../media/image36.png"/><Relationship Id="rId24" Type="http://schemas.openxmlformats.org/officeDocument/2006/relationships/image" Target="../media/image42.png"/><Relationship Id="rId23"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1.png"/><Relationship Id="rId9" Type="http://schemas.openxmlformats.org/officeDocument/2006/relationships/image" Target="../media/image27.png"/><Relationship Id="rId26" Type="http://schemas.openxmlformats.org/officeDocument/2006/relationships/image" Target="../media/image43.png"/><Relationship Id="rId25" Type="http://schemas.openxmlformats.org/officeDocument/2006/relationships/image" Target="../media/image44.png"/><Relationship Id="rId28" Type="http://schemas.openxmlformats.org/officeDocument/2006/relationships/image" Target="../media/image38.png"/><Relationship Id="rId27" Type="http://schemas.openxmlformats.org/officeDocument/2006/relationships/image" Target="../media/image40.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24.png"/><Relationship Id="rId11" Type="http://schemas.openxmlformats.org/officeDocument/2006/relationships/image" Target="../media/image20.png"/><Relationship Id="rId10" Type="http://schemas.openxmlformats.org/officeDocument/2006/relationships/image" Target="../media/image22.png"/><Relationship Id="rId13" Type="http://schemas.openxmlformats.org/officeDocument/2006/relationships/image" Target="../media/image30.png"/><Relationship Id="rId12" Type="http://schemas.openxmlformats.org/officeDocument/2006/relationships/image" Target="../media/image25.png"/><Relationship Id="rId15" Type="http://schemas.openxmlformats.org/officeDocument/2006/relationships/image" Target="../media/image29.png"/><Relationship Id="rId14" Type="http://schemas.openxmlformats.org/officeDocument/2006/relationships/image" Target="../media/image28.png"/><Relationship Id="rId17" Type="http://schemas.openxmlformats.org/officeDocument/2006/relationships/image" Target="../media/image31.png"/><Relationship Id="rId16" Type="http://schemas.openxmlformats.org/officeDocument/2006/relationships/image" Target="../media/image34.png"/><Relationship Id="rId19" Type="http://schemas.openxmlformats.org/officeDocument/2006/relationships/image" Target="../media/image37.png"/><Relationship Id="rId18" Type="http://schemas.openxmlformats.org/officeDocument/2006/relationships/image" Target="../media/image35.png"/></Relationships>
</file>

<file path=ppt/slides/_rels/slide2.xml.rels><?xml version="1.0" encoding="UTF-8" standalone="yes"?><Relationships xmlns="http://schemas.openxmlformats.org/package/2006/relationships"><Relationship Id="rId20" Type="http://schemas.openxmlformats.org/officeDocument/2006/relationships/image" Target="../media/image59.jpg"/><Relationship Id="rId22" Type="http://schemas.openxmlformats.org/officeDocument/2006/relationships/image" Target="../media/image63.png"/><Relationship Id="rId21" Type="http://schemas.openxmlformats.org/officeDocument/2006/relationships/image" Target="../media/image61.png"/><Relationship Id="rId24" Type="http://schemas.openxmlformats.org/officeDocument/2006/relationships/image" Target="../media/image65.png"/><Relationship Id="rId23"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49.png"/><Relationship Id="rId9" Type="http://schemas.openxmlformats.org/officeDocument/2006/relationships/image" Target="../media/image50.png"/><Relationship Id="rId26" Type="http://schemas.openxmlformats.org/officeDocument/2006/relationships/image" Target="../media/image68.png"/><Relationship Id="rId25" Type="http://schemas.openxmlformats.org/officeDocument/2006/relationships/image" Target="../media/image64.png"/><Relationship Id="rId28" Type="http://schemas.openxmlformats.org/officeDocument/2006/relationships/image" Target="../media/image67.png"/><Relationship Id="rId27" Type="http://schemas.openxmlformats.org/officeDocument/2006/relationships/image" Target="../media/image66.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6.png"/><Relationship Id="rId8" Type="http://schemas.openxmlformats.org/officeDocument/2006/relationships/image" Target="../media/image47.png"/><Relationship Id="rId11" Type="http://schemas.openxmlformats.org/officeDocument/2006/relationships/image" Target="../media/image52.png"/><Relationship Id="rId10" Type="http://schemas.openxmlformats.org/officeDocument/2006/relationships/image" Target="../media/image51.png"/><Relationship Id="rId13" Type="http://schemas.openxmlformats.org/officeDocument/2006/relationships/image" Target="../media/image53.png"/><Relationship Id="rId12" Type="http://schemas.openxmlformats.org/officeDocument/2006/relationships/image" Target="../media/image62.png"/><Relationship Id="rId15" Type="http://schemas.openxmlformats.org/officeDocument/2006/relationships/image" Target="../media/image54.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57.png"/><Relationship Id="rId19" Type="http://schemas.openxmlformats.org/officeDocument/2006/relationships/image" Target="../media/image58.png"/><Relationship Id="rId18"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F04AC"/>
            </a:gs>
            <a:gs pos="48000">
              <a:srgbClr val="620BAC"/>
            </a:gs>
            <a:gs pos="100000">
              <a:srgbClr val="E1E7F4"/>
            </a:gs>
          </a:gsLst>
          <a:lin ang="16200038" scaled="0"/>
        </a:gradFill>
      </p:bgPr>
    </p:bg>
    <p:spTree>
      <p:nvGrpSpPr>
        <p:cNvPr id="123" name="Shape 123"/>
        <p:cNvGrpSpPr/>
        <p:nvPr/>
      </p:nvGrpSpPr>
      <p:grpSpPr>
        <a:xfrm>
          <a:off x="0" y="0"/>
          <a:ext cx="0" cy="0"/>
          <a:chOff x="0" y="0"/>
          <a:chExt cx="0" cy="0"/>
        </a:xfrm>
      </p:grpSpPr>
      <p:sp>
        <p:nvSpPr>
          <p:cNvPr id="124" name="Shape 124"/>
          <p:cNvSpPr txBox="1"/>
          <p:nvPr>
            <p:ph idx="8" type="body"/>
          </p:nvPr>
        </p:nvSpPr>
        <p:spPr>
          <a:xfrm>
            <a:off x="11667661" y="19801175"/>
            <a:ext cx="100520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Multiple Gate Mapping</a:t>
            </a:r>
          </a:p>
        </p:txBody>
      </p:sp>
      <p:sp>
        <p:nvSpPr>
          <p:cNvPr id="125" name="Shape 125"/>
          <p:cNvSpPr txBox="1"/>
          <p:nvPr>
            <p:ph idx="9" type="body"/>
          </p:nvPr>
        </p:nvSpPr>
        <p:spPr>
          <a:xfrm>
            <a:off x="11852286" y="20596275"/>
            <a:ext cx="5017500" cy="2773499"/>
          </a:xfrm>
          <a:prstGeom prst="rect">
            <a:avLst/>
          </a:prstGeom>
          <a:noFill/>
          <a:ln>
            <a:noFill/>
          </a:ln>
        </p:spPr>
        <p:txBody>
          <a:bodyPr anchorCtr="0" anchor="t" bIns="228575" lIns="228575" rIns="228575" tIns="22857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Map multiple gate simultaneously and extract data</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Three optimization algorithms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Independent Selection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Dependent Selection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Parametric-Aware Dependent Selection</a:t>
            </a:r>
          </a:p>
          <a:p>
            <a:pPr indent="0" lvl="0" marL="0" marR="0" rtl="0" algn="l">
              <a:lnSpc>
                <a:spcPct val="100000"/>
              </a:lnSpc>
              <a:spcBef>
                <a:spcPts val="0"/>
              </a:spcBef>
              <a:spcAft>
                <a:spcPts val="0"/>
              </a:spcAft>
              <a:buClr>
                <a:srgbClr val="2C3F71"/>
              </a:buClr>
              <a:buSzPct val="25000"/>
              <a:buFont typeface="Arial"/>
              <a:buNone/>
            </a:pPr>
            <a:r>
              <a:t/>
            </a:r>
            <a:endParaRPr b="0" i="0" sz="2500" u="none" cap="none" strike="noStrike">
              <a:solidFill>
                <a:srgbClr val="4A86E8"/>
              </a:solidFill>
              <a:latin typeface="Times New Roman"/>
              <a:ea typeface="Times New Roman"/>
              <a:cs typeface="Times New Roman"/>
              <a:sym typeface="Times New Roman"/>
            </a:endParaRPr>
          </a:p>
        </p:txBody>
      </p:sp>
      <p:sp>
        <p:nvSpPr>
          <p:cNvPr id="126" name="Shape 126"/>
          <p:cNvSpPr txBox="1"/>
          <p:nvPr>
            <p:ph idx="13" type="body"/>
          </p:nvPr>
        </p:nvSpPr>
        <p:spPr>
          <a:xfrm>
            <a:off x="32857553" y="16829687"/>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Conclusion</a:t>
            </a:r>
          </a:p>
        </p:txBody>
      </p:sp>
      <p:sp>
        <p:nvSpPr>
          <p:cNvPr id="127" name="Shape 127"/>
          <p:cNvSpPr txBox="1"/>
          <p:nvPr>
            <p:ph idx="14" type="body"/>
          </p:nvPr>
        </p:nvSpPr>
        <p:spPr>
          <a:xfrm>
            <a:off x="11792750" y="24009375"/>
            <a:ext cx="5101800" cy="2069100"/>
          </a:xfrm>
          <a:prstGeom prst="rect">
            <a:avLst/>
          </a:prstGeom>
          <a:noFill/>
          <a:ln>
            <a:noFill/>
          </a:ln>
        </p:spPr>
        <p:txBody>
          <a:bodyPr anchorCtr="0" anchor="t" bIns="228575" lIns="228575" rIns="228575" tIns="22857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Randomly select gates in which their paths do not intersect</a:t>
            </a:r>
          </a:p>
        </p:txBody>
      </p:sp>
      <p:sp>
        <p:nvSpPr>
          <p:cNvPr id="128" name="Shape 128"/>
          <p:cNvSpPr txBox="1"/>
          <p:nvPr>
            <p:ph idx="15" type="body"/>
          </p:nvPr>
        </p:nvSpPr>
        <p:spPr>
          <a:xfrm>
            <a:off x="33057550" y="22074500"/>
            <a:ext cx="9817500" cy="9117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References</a:t>
            </a:r>
          </a:p>
        </p:txBody>
      </p:sp>
      <p:sp>
        <p:nvSpPr>
          <p:cNvPr id="129" name="Shape 129"/>
          <p:cNvSpPr txBox="1"/>
          <p:nvPr>
            <p:ph idx="16" type="body"/>
          </p:nvPr>
        </p:nvSpPr>
        <p:spPr>
          <a:xfrm>
            <a:off x="32918075" y="22585248"/>
            <a:ext cx="10052099" cy="5698799"/>
          </a:xfrm>
          <a:prstGeom prst="rect">
            <a:avLst/>
          </a:prstGeom>
          <a:noFill/>
          <a:ln>
            <a:noFill/>
          </a:ln>
        </p:spPr>
        <p:txBody>
          <a:bodyPr anchorCtr="0" anchor="t" bIns="228575" lIns="228575" rIns="228575" tIns="228575">
            <a:noAutofit/>
          </a:bodyPr>
          <a:lstStyle/>
          <a:p>
            <a:pPr indent="0" lvl="0" marL="0" marR="0" rtl="0" algn="l">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[1] Almasi, D., </a:t>
            </a:r>
            <a:r>
              <a:rPr b="0" i="1" lang="en-US" sz="2400" u="none" cap="none" strike="noStrike">
                <a:solidFill>
                  <a:srgbClr val="000000"/>
                </a:solidFill>
                <a:latin typeface="Times New Roman"/>
                <a:ea typeface="Times New Roman"/>
                <a:cs typeface="Times New Roman"/>
                <a:sym typeface="Times New Roman"/>
              </a:rPr>
              <a:t>Enhancing Hardware Security Using Spin Transfer Torque Logic</a:t>
            </a:r>
            <a:r>
              <a:rPr b="0" i="0" lang="en-US" sz="2400" u="none" cap="none" strike="noStrike">
                <a:solidFill>
                  <a:srgbClr val="000000"/>
                </a:solidFill>
                <a:latin typeface="Times New Roman"/>
                <a:ea typeface="Times New Roman"/>
                <a:cs typeface="Times New Roman"/>
                <a:sym typeface="Times New Roman"/>
              </a:rPr>
              <a:t>, in </a:t>
            </a:r>
            <a:r>
              <a:rPr b="0" i="1" lang="en-US" sz="2400" u="none" cap="none" strike="noStrike">
                <a:solidFill>
                  <a:srgbClr val="000000"/>
                </a:solidFill>
                <a:latin typeface="Times New Roman"/>
                <a:ea typeface="Times New Roman"/>
                <a:cs typeface="Times New Roman"/>
                <a:sym typeface="Times New Roman"/>
              </a:rPr>
              <a:t>Engineering of Embedded Electrical and Computer Systems</a:t>
            </a:r>
            <a:r>
              <a:rPr b="0" i="0" lang="en-US" sz="2400" u="none" cap="none" strike="noStrike">
                <a:solidFill>
                  <a:srgbClr val="000000"/>
                </a:solidFill>
                <a:latin typeface="Times New Roman"/>
                <a:ea typeface="Times New Roman"/>
                <a:cs typeface="Times New Roman"/>
                <a:sym typeface="Times New Roman"/>
              </a:rPr>
              <a:t>. 2015, San Francisco State University: San Francisco.</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[2] Mano, M. Morris and Kime. Charles R. </a:t>
            </a:r>
            <a:r>
              <a:rPr b="0" i="1" lang="en-US" sz="2400" u="none" cap="none" strike="noStrike">
                <a:solidFill>
                  <a:srgbClr val="000000"/>
                </a:solidFill>
                <a:latin typeface="Times New Roman"/>
                <a:ea typeface="Times New Roman"/>
                <a:cs typeface="Times New Roman"/>
                <a:sym typeface="Times New Roman"/>
              </a:rPr>
              <a:t>Logic and Computer Design Fundamentals</a:t>
            </a:r>
            <a:r>
              <a:rPr b="0" i="0" lang="en-US" sz="2400" u="none" cap="none" strike="noStrike">
                <a:solidFill>
                  <a:srgbClr val="000000"/>
                </a:solidFill>
                <a:latin typeface="Times New Roman"/>
                <a:ea typeface="Times New Roman"/>
                <a:cs typeface="Times New Roman"/>
                <a:sym typeface="Times New Roman"/>
              </a:rPr>
              <a:t>. New Jersey: Pearson Education, 2008. Book. </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[3] Winograd, T., et al., Preventing design reverse engineering with reconfigurable spin transfer torque LUT gates, in 17th International Symposium on Quality Electronic Design. 2016, IEEE: Santa Clara, CA. p. 242-247.</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[4] C. Augustine et. al., “Spin-Transfer Torque MRAMs for Low Power Memories: Perspective and Prospective,” IEEE Sensors Journal, vol. 12, no. 4, pp. 756 – 766, 2012.</a:t>
            </a:r>
          </a:p>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[5] Almasi D., Mahmoodi, H. Homayoun, H. Salmani, H.  “Device and Circuit Optimizations for Spin Transfer Torque Reconfigurable Logic”  </a:t>
            </a:r>
          </a:p>
          <a:p>
            <a:pPr indent="0" lvl="0" marL="0" marR="0" rtl="0" algn="l">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130" name="Shape 130"/>
          <p:cNvSpPr txBox="1"/>
          <p:nvPr>
            <p:ph idx="18" type="body"/>
          </p:nvPr>
        </p:nvSpPr>
        <p:spPr>
          <a:xfrm>
            <a:off x="5946150" y="1972449"/>
            <a:ext cx="31998899" cy="25958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lt1"/>
                </a:solidFill>
                <a:latin typeface="Trebuchet MS"/>
                <a:ea typeface="Trebuchet MS"/>
                <a:cs typeface="Trebuchet MS"/>
                <a:sym typeface="Trebuchet MS"/>
              </a:rPr>
              <a:t>Brandon Leung</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Yu Ting Huang</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Fernando Lorenzo</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Sergio Rodriguez</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Janine Young</a:t>
            </a:r>
            <a:r>
              <a:rPr b="0" baseline="30000" i="0" lang="en-US" sz="3600" u="none" cap="none" strike="noStrike">
                <a:solidFill>
                  <a:schemeClr val="lt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rgbClr val="FFFFFF"/>
                </a:solidFill>
                <a:latin typeface="Trebuchet MS"/>
                <a:ea typeface="Trebuchet MS"/>
                <a:cs typeface="Trebuchet MS"/>
                <a:sym typeface="Trebuchet MS"/>
              </a:rPr>
              <a:t>Graduate Mentor: Aliyar Attaran</a:t>
            </a:r>
            <a:r>
              <a:rPr b="0" baseline="30000" i="0" lang="en-US" sz="3600" u="none" cap="none" strike="noStrike">
                <a:solidFill>
                  <a:schemeClr val="lt1"/>
                </a:solidFill>
                <a:latin typeface="Trebuchet MS"/>
                <a:ea typeface="Trebuchet MS"/>
                <a:cs typeface="Trebuchet MS"/>
                <a:sym typeface="Trebuchet MS"/>
              </a:rPr>
              <a:t>2</a:t>
            </a:r>
            <a:r>
              <a:rPr b="0" i="0" lang="en-US" sz="3600" u="none" cap="none" strike="noStrike">
                <a:solidFill>
                  <a:srgbClr val="FFFFFF"/>
                </a:solidFill>
                <a:latin typeface="Trebuchet MS"/>
                <a:ea typeface="Trebuchet MS"/>
                <a:cs typeface="Trebuchet MS"/>
                <a:sym typeface="Trebuchet MS"/>
              </a:rPr>
              <a:t>, Advisor: Hamid Mahmoodi</a:t>
            </a:r>
            <a:r>
              <a:rPr b="0" baseline="30000" i="0" lang="en-US" sz="3600" u="none" cap="none" strike="noStrike">
                <a:solidFill>
                  <a:schemeClr val="lt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rgbClr val="FFFFFF"/>
                </a:solidFill>
                <a:latin typeface="Calibri"/>
                <a:ea typeface="Calibri"/>
                <a:cs typeface="Calibri"/>
                <a:sym typeface="Calibri"/>
              </a:rPr>
              <a:t>Ca</a:t>
            </a:r>
            <a:r>
              <a:rPr b="0" i="0" lang="en-US" sz="3800" u="none" cap="none" strike="noStrike">
                <a:solidFill>
                  <a:srgbClr val="FFFFFF"/>
                </a:solidFill>
                <a:latin typeface="Calibri"/>
                <a:ea typeface="Calibri"/>
                <a:cs typeface="Calibri"/>
                <a:sym typeface="Calibri"/>
              </a:rPr>
              <a:t>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3600" u="none" cap="none" strike="noStrike">
                <a:solidFill>
                  <a:schemeClr val="lt1"/>
                </a:solidFill>
                <a:latin typeface="Trebuchet MS"/>
                <a:ea typeface="Trebuchet MS"/>
                <a:cs typeface="Trebuchet MS"/>
                <a:sym typeface="Trebuchet MS"/>
              </a:rPr>
              <a:t>2</a:t>
            </a:r>
            <a:r>
              <a:rPr b="0" i="0" lang="en-US" sz="3800" u="none" cap="none" strike="noStrike">
                <a:solidFill>
                  <a:srgbClr val="FFFFFF"/>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3800" u="none" cap="none" strike="noStrike">
              <a:solidFill>
                <a:srgbClr val="FFFFFF"/>
              </a:solidFill>
              <a:latin typeface="Calibri"/>
              <a:ea typeface="Calibri"/>
              <a:cs typeface="Calibri"/>
              <a:sym typeface="Calibri"/>
            </a:endParaRPr>
          </a:p>
        </p:txBody>
      </p:sp>
      <p:sp>
        <p:nvSpPr>
          <p:cNvPr id="131" name="Shape 131"/>
          <p:cNvSpPr txBox="1"/>
          <p:nvPr>
            <p:ph idx="20" type="body"/>
          </p:nvPr>
        </p:nvSpPr>
        <p:spPr>
          <a:xfrm>
            <a:off x="5419350" y="544500"/>
            <a:ext cx="33052499" cy="1158600"/>
          </a:xfrm>
          <a:prstGeom prst="rect">
            <a:avLst/>
          </a:prstGeom>
          <a:noFill/>
          <a:ln>
            <a:noFill/>
          </a:ln>
        </p:spPr>
        <p:txBody>
          <a:bodyPr anchorCtr="1"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1" i="0" lang="en-US" sz="6300" u="none" cap="none" strike="noStrike">
                <a:solidFill>
                  <a:schemeClr val="lt1"/>
                </a:solidFill>
                <a:latin typeface="Trebuchet MS"/>
                <a:ea typeface="Trebuchet MS"/>
                <a:cs typeface="Trebuchet MS"/>
                <a:sym typeface="Trebuchet MS"/>
              </a:rPr>
              <a:t>Efficient Logic Design Using Spin Transfer Torque Memory Technology &amp; Lookup Tables</a:t>
            </a:r>
          </a:p>
        </p:txBody>
      </p:sp>
      <p:sp>
        <p:nvSpPr>
          <p:cNvPr id="132" name="Shape 132"/>
          <p:cNvSpPr txBox="1"/>
          <p:nvPr/>
        </p:nvSpPr>
        <p:spPr>
          <a:xfrm>
            <a:off x="898600" y="16067600"/>
            <a:ext cx="10052099" cy="753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Magnetic Tunnel Junction</a:t>
            </a:r>
          </a:p>
        </p:txBody>
      </p:sp>
      <p:sp>
        <p:nvSpPr>
          <p:cNvPr id="133" name="Shape 133"/>
          <p:cNvSpPr txBox="1"/>
          <p:nvPr/>
        </p:nvSpPr>
        <p:spPr>
          <a:xfrm>
            <a:off x="1215174" y="16821487"/>
            <a:ext cx="9351000" cy="3734099"/>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Composition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2 ferromagnetic layers</a:t>
            </a:r>
          </a:p>
          <a:p>
            <a:pPr indent="0" lvl="0" marL="457200" marR="0" rtl="0" algn="l">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Includes:</a:t>
            </a:r>
          </a:p>
          <a:p>
            <a:pPr indent="-381000" lvl="2" marL="13716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Free layer - magnetic field orientation can be changed</a:t>
            </a:r>
          </a:p>
          <a:p>
            <a:pPr indent="-381000" lvl="2" marL="13716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Fixed layer - magnetic field orientation cannot be changed</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Oxide barrier</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Used to store information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Information is sensed as resistances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Resistance is sensed by applying a current to MTJs layers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Low resistance is logic state 0</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High resistance is logic state 1</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4A86E8"/>
              </a:solidFill>
              <a:latin typeface="Arial"/>
              <a:ea typeface="Arial"/>
              <a:cs typeface="Arial"/>
              <a:sym typeface="Arial"/>
            </a:endParaRPr>
          </a:p>
        </p:txBody>
      </p:sp>
      <p:sp>
        <p:nvSpPr>
          <p:cNvPr id="134" name="Shape 134"/>
          <p:cNvSpPr txBox="1"/>
          <p:nvPr/>
        </p:nvSpPr>
        <p:spPr>
          <a:xfrm>
            <a:off x="964300" y="25328700"/>
            <a:ext cx="10052099" cy="911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STT Based Look Up Table (STT-LUT)</a:t>
            </a:r>
          </a:p>
        </p:txBody>
      </p:sp>
      <p:sp>
        <p:nvSpPr>
          <p:cNvPr id="135" name="Shape 135"/>
          <p:cNvSpPr txBox="1"/>
          <p:nvPr/>
        </p:nvSpPr>
        <p:spPr>
          <a:xfrm>
            <a:off x="11651300" y="59025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Logic Implementation using STT-LUT</a:t>
            </a:r>
          </a:p>
        </p:txBody>
      </p:sp>
      <p:sp>
        <p:nvSpPr>
          <p:cNvPr id="136" name="Shape 136"/>
          <p:cNvSpPr txBox="1"/>
          <p:nvPr/>
        </p:nvSpPr>
        <p:spPr>
          <a:xfrm>
            <a:off x="11625975" y="7024836"/>
            <a:ext cx="5335199" cy="3462599"/>
          </a:xfrm>
          <a:prstGeom prst="rect">
            <a:avLst/>
          </a:prstGeom>
          <a:noFill/>
          <a:ln>
            <a:noFill/>
          </a:ln>
        </p:spPr>
        <p:txBody>
          <a:bodyPr anchorCtr="0" anchor="t" bIns="91425" lIns="91425" rIns="91425" tIns="91425">
            <a:noAutofit/>
          </a:bodyPr>
          <a:lstStyle/>
          <a:p>
            <a:pPr indent="-254000" lvl="0" marL="457200" marR="0" rtl="0" algn="l">
              <a:lnSpc>
                <a:spcPct val="100000"/>
              </a:lnSpc>
              <a:spcBef>
                <a:spcPts val="0"/>
              </a:spcBef>
              <a:spcAft>
                <a:spcPts val="0"/>
              </a:spcAft>
              <a:buClr>
                <a:srgbClr val="000000"/>
              </a:buClr>
              <a:buSzPct val="100000"/>
              <a:buFont typeface="Noto Sans Symbols"/>
              <a:buChar char="●"/>
            </a:pPr>
            <a:r>
              <a:rPr b="0" i="0" lang="en-US" sz="2400" u="none" cap="none" strike="noStrike">
                <a:solidFill>
                  <a:srgbClr val="000000"/>
                </a:solidFill>
                <a:latin typeface="Times New Roman"/>
                <a:ea typeface="Times New Roman"/>
                <a:cs typeface="Times New Roman"/>
                <a:sym typeface="Times New Roman"/>
              </a:rPr>
              <a:t>Contents of STT-LUTs can be programmed to implement any arbitrary logic function </a:t>
            </a:r>
          </a:p>
          <a:p>
            <a:pPr indent="-254000" lvl="0" marL="457200" marR="0" rtl="0" algn="l">
              <a:lnSpc>
                <a:spcPct val="100000"/>
              </a:lnSpc>
              <a:spcBef>
                <a:spcPts val="200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STT-LUTs improve security and are non-volatile</a:t>
            </a:r>
          </a:p>
          <a:p>
            <a:pPr indent="-254000" lvl="0" marL="457200" marR="0" rtl="0" algn="l">
              <a:lnSpc>
                <a:spcPct val="100000"/>
              </a:lnSpc>
              <a:spcBef>
                <a:spcPts val="200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Require more time, power, and transistors to operate</a:t>
            </a:r>
          </a:p>
        </p:txBody>
      </p:sp>
      <p:pic>
        <p:nvPicPr>
          <p:cNvPr id="137" name="Shape 137"/>
          <p:cNvPicPr preferRelativeResize="0"/>
          <p:nvPr/>
        </p:nvPicPr>
        <p:blipFill rotWithShape="1">
          <a:blip r:embed="rId4">
            <a:alphaModFix/>
          </a:blip>
          <a:srcRect b="0" l="0" r="0" t="0"/>
          <a:stretch/>
        </p:blipFill>
        <p:spPr>
          <a:xfrm>
            <a:off x="17609750" y="6983300"/>
            <a:ext cx="3479400" cy="3311100"/>
          </a:xfrm>
          <a:prstGeom prst="rect">
            <a:avLst/>
          </a:prstGeom>
          <a:noFill/>
          <a:ln>
            <a:noFill/>
          </a:ln>
        </p:spPr>
      </p:pic>
      <p:sp>
        <p:nvSpPr>
          <p:cNvPr id="138" name="Shape 138"/>
          <p:cNvSpPr txBox="1"/>
          <p:nvPr/>
        </p:nvSpPr>
        <p:spPr>
          <a:xfrm>
            <a:off x="11603961" y="10526275"/>
            <a:ext cx="10046999" cy="8462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3600" u="none" cap="none" strike="noStrike">
                <a:solidFill>
                  <a:srgbClr val="000000"/>
                </a:solidFill>
                <a:latin typeface="Trebuchet MS"/>
                <a:ea typeface="Trebuchet MS"/>
                <a:cs typeface="Trebuchet MS"/>
                <a:sym typeface="Trebuchet MS"/>
              </a:rPr>
              <a:t>Case Study: 4-bit Adder</a:t>
            </a:r>
          </a:p>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FF"/>
              </a:solidFill>
              <a:latin typeface="Arial"/>
              <a:ea typeface="Arial"/>
              <a:cs typeface="Arial"/>
              <a:sym typeface="Arial"/>
            </a:endParaRPr>
          </a:p>
        </p:txBody>
      </p:sp>
      <p:sp>
        <p:nvSpPr>
          <p:cNvPr id="139" name="Shape 139"/>
          <p:cNvSpPr txBox="1"/>
          <p:nvPr/>
        </p:nvSpPr>
        <p:spPr>
          <a:xfrm>
            <a:off x="11625961" y="11185000"/>
            <a:ext cx="4682399" cy="3950700"/>
          </a:xfrm>
          <a:prstGeom prst="rect">
            <a:avLst/>
          </a:prstGeom>
          <a:noFill/>
          <a:ln>
            <a:noFill/>
          </a:ln>
        </p:spPr>
        <p:txBody>
          <a:bodyPr anchorCtr="0" anchor="t" bIns="91425" lIns="91425" rIns="91425" tIns="91425">
            <a:noAutofit/>
          </a:bodyPr>
          <a:lstStyle/>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Gate-level schematic of 4-bit adder showing the critical path, which is </a:t>
            </a:r>
            <a:r>
              <a:rPr b="0" i="0" lang="en-US" sz="2400" u="none" cap="none" strike="noStrike">
                <a:solidFill>
                  <a:schemeClr val="dk1"/>
                </a:solidFill>
                <a:latin typeface="Times New Roman"/>
                <a:ea typeface="Times New Roman"/>
                <a:cs typeface="Times New Roman"/>
                <a:sym typeface="Times New Roman"/>
              </a:rPr>
              <a:t>the pathway with the most delay and passes the most number of gates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LUT replacement of all the gates on the critical path causes delay overhead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LUT replacement of some non-critical gates results in delay overhead and change of the critical path</a:t>
            </a:r>
          </a:p>
        </p:txBody>
      </p:sp>
      <p:pic>
        <p:nvPicPr>
          <p:cNvPr id="140" name="Shape 140"/>
          <p:cNvPicPr preferRelativeResize="0"/>
          <p:nvPr/>
        </p:nvPicPr>
        <p:blipFill rotWithShape="1">
          <a:blip r:embed="rId5">
            <a:alphaModFix/>
          </a:blip>
          <a:srcRect b="0" l="0" r="0" t="0"/>
          <a:stretch/>
        </p:blipFill>
        <p:spPr>
          <a:xfrm>
            <a:off x="16599848" y="11702061"/>
            <a:ext cx="4787700" cy="3743700"/>
          </a:xfrm>
          <a:prstGeom prst="rect">
            <a:avLst/>
          </a:prstGeom>
          <a:noFill/>
          <a:ln>
            <a:noFill/>
          </a:ln>
        </p:spPr>
      </p:pic>
      <p:sp>
        <p:nvSpPr>
          <p:cNvPr id="141" name="Shape 141"/>
          <p:cNvSpPr txBox="1"/>
          <p:nvPr/>
        </p:nvSpPr>
        <p:spPr>
          <a:xfrm>
            <a:off x="11603975" y="16373900"/>
            <a:ext cx="10046999" cy="8462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Individual Gate Mapping</a:t>
            </a:r>
          </a:p>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FF"/>
              </a:solidFill>
              <a:latin typeface="Arial"/>
              <a:ea typeface="Arial"/>
              <a:cs typeface="Arial"/>
              <a:sym typeface="Arial"/>
            </a:endParaRPr>
          </a:p>
        </p:txBody>
      </p:sp>
      <p:sp>
        <p:nvSpPr>
          <p:cNvPr id="142" name="Shape 142"/>
          <p:cNvSpPr txBox="1"/>
          <p:nvPr/>
        </p:nvSpPr>
        <p:spPr>
          <a:xfrm>
            <a:off x="11717325" y="17170862"/>
            <a:ext cx="5682299" cy="2595899"/>
          </a:xfrm>
          <a:prstGeom prst="rect">
            <a:avLst/>
          </a:prstGeom>
          <a:noFill/>
          <a:ln>
            <a:noFill/>
          </a:ln>
        </p:spPr>
        <p:txBody>
          <a:bodyPr anchorCtr="0" anchor="t" bIns="91425" lIns="91425" rIns="91425" tIns="91425">
            <a:noAutofit/>
          </a:bodyPr>
          <a:lstStyle/>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Each logic gate can be replaced by Lookup Table programmed with the truth table of the logic gate</a:t>
            </a:r>
          </a:p>
          <a:p>
            <a:pPr indent="0" lvl="0" marL="0" marR="0" rtl="0" algn="l">
              <a:lnSpc>
                <a:spcPct val="100000"/>
              </a:lnSpc>
              <a:spcBef>
                <a:spcPts val="0"/>
              </a:spcBef>
              <a:spcAft>
                <a:spcPts val="0"/>
              </a:spcAft>
              <a:buClr>
                <a:schemeClr val="dk1"/>
              </a:buClr>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Simulate and extract data from each mapped gate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Arial"/>
              <a:ea typeface="Arial"/>
              <a:cs typeface="Arial"/>
              <a:sym typeface="Arial"/>
            </a:endParaRPr>
          </a:p>
        </p:txBody>
      </p:sp>
      <p:grpSp>
        <p:nvGrpSpPr>
          <p:cNvPr id="143" name="Shape 143"/>
          <p:cNvGrpSpPr/>
          <p:nvPr/>
        </p:nvGrpSpPr>
        <p:grpSpPr>
          <a:xfrm>
            <a:off x="17319674" y="17330510"/>
            <a:ext cx="3822898" cy="2175659"/>
            <a:chOff x="4924925" y="1929273"/>
            <a:chExt cx="3479475" cy="2069100"/>
          </a:xfrm>
        </p:grpSpPr>
        <p:sp>
          <p:nvSpPr>
            <p:cNvPr id="144" name="Shape 144"/>
            <p:cNvSpPr/>
            <p:nvPr/>
          </p:nvSpPr>
          <p:spPr>
            <a:xfrm>
              <a:off x="5964750" y="3106775"/>
              <a:ext cx="1638300" cy="855300"/>
            </a:xfrm>
            <a:prstGeom prst="roundRect">
              <a:avLst>
                <a:gd fmla="val 16667" name="adj"/>
              </a:avLst>
            </a:prstGeom>
            <a:solidFill>
              <a:srgbClr val="F9CB9C"/>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45" name="Shape 145"/>
            <p:cNvPicPr preferRelativeResize="0"/>
            <p:nvPr/>
          </p:nvPicPr>
          <p:blipFill rotWithShape="1">
            <a:blip r:embed="rId6">
              <a:alphaModFix/>
            </a:blip>
            <a:srcRect b="0" l="61149" r="12697" t="0"/>
            <a:stretch/>
          </p:blipFill>
          <p:spPr>
            <a:xfrm>
              <a:off x="6004837" y="3070474"/>
              <a:ext cx="1558125" cy="927900"/>
            </a:xfrm>
            <a:prstGeom prst="rect">
              <a:avLst/>
            </a:prstGeom>
            <a:noFill/>
            <a:ln>
              <a:noFill/>
            </a:ln>
          </p:spPr>
        </p:pic>
        <p:grpSp>
          <p:nvGrpSpPr>
            <p:cNvPr id="146" name="Shape 146"/>
            <p:cNvGrpSpPr/>
            <p:nvPr/>
          </p:nvGrpSpPr>
          <p:grpSpPr>
            <a:xfrm>
              <a:off x="4924925" y="1929273"/>
              <a:ext cx="3479475" cy="1265212"/>
              <a:chOff x="4159875" y="2381748"/>
              <a:chExt cx="3479475" cy="1265212"/>
            </a:xfrm>
          </p:grpSpPr>
          <p:sp>
            <p:nvSpPr>
              <p:cNvPr id="147" name="Shape 147"/>
              <p:cNvSpPr/>
              <p:nvPr/>
            </p:nvSpPr>
            <p:spPr>
              <a:xfrm>
                <a:off x="4309350" y="2457400"/>
                <a:ext cx="3330000" cy="1113900"/>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48" name="Shape 148"/>
              <p:cNvGrpSpPr/>
              <p:nvPr/>
            </p:nvGrpSpPr>
            <p:grpSpPr>
              <a:xfrm>
                <a:off x="4159875" y="2381748"/>
                <a:ext cx="3426793" cy="1265212"/>
                <a:chOff x="4159875" y="2263811"/>
                <a:chExt cx="3426793" cy="1265212"/>
              </a:xfrm>
            </p:grpSpPr>
            <p:pic>
              <p:nvPicPr>
                <p:cNvPr id="149" name="Shape 149"/>
                <p:cNvPicPr preferRelativeResize="0"/>
                <p:nvPr/>
              </p:nvPicPr>
              <p:blipFill rotWithShape="1">
                <a:blip r:embed="rId7">
                  <a:alphaModFix/>
                </a:blip>
                <a:srcRect b="0" l="44394" r="0" t="3043"/>
                <a:stretch/>
              </p:blipFill>
              <p:spPr>
                <a:xfrm>
                  <a:off x="4572969" y="2263811"/>
                  <a:ext cx="3013698" cy="1265212"/>
                </a:xfrm>
                <a:prstGeom prst="rect">
                  <a:avLst/>
                </a:prstGeom>
                <a:noFill/>
                <a:ln>
                  <a:noFill/>
                </a:ln>
              </p:spPr>
            </p:pic>
            <p:sp>
              <p:nvSpPr>
                <p:cNvPr id="150" name="Shape 150"/>
                <p:cNvSpPr txBox="1"/>
                <p:nvPr/>
              </p:nvSpPr>
              <p:spPr>
                <a:xfrm>
                  <a:off x="4159875" y="2947100"/>
                  <a:ext cx="493199" cy="418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I3</a:t>
                  </a:r>
                </a:p>
                <a:p>
                  <a:pPr indent="0" lvl="0" marL="0" marR="0" rtl="0" algn="r">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I4</a:t>
                  </a:r>
                </a:p>
              </p:txBody>
            </p:sp>
          </p:grpSp>
        </p:grpSp>
        <p:sp>
          <p:nvSpPr>
            <p:cNvPr id="151" name="Shape 151"/>
            <p:cNvSpPr/>
            <p:nvPr/>
          </p:nvSpPr>
          <p:spPr>
            <a:xfrm>
              <a:off x="5724375" y="2009175"/>
              <a:ext cx="1112999" cy="927900"/>
            </a:xfrm>
            <a:prstGeom prst="wedgeEllipseCallout">
              <a:avLst>
                <a:gd fmla="val 11597" name="adj1"/>
                <a:gd fmla="val 7857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52" name="Shape 152"/>
          <p:cNvSpPr txBox="1"/>
          <p:nvPr/>
        </p:nvSpPr>
        <p:spPr>
          <a:xfrm>
            <a:off x="22429487" y="11942500"/>
            <a:ext cx="4474500" cy="16380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LUT replacement of a gate may result in delay overhead</a:t>
            </a:r>
          </a:p>
        </p:txBody>
      </p:sp>
      <p:pic>
        <p:nvPicPr>
          <p:cNvPr id="153" name="Shape 153"/>
          <p:cNvPicPr preferRelativeResize="0"/>
          <p:nvPr/>
        </p:nvPicPr>
        <p:blipFill rotWithShape="1">
          <a:blip r:embed="rId8">
            <a:alphaModFix/>
          </a:blip>
          <a:srcRect b="0" l="0" r="0" t="0"/>
          <a:stretch/>
        </p:blipFill>
        <p:spPr>
          <a:xfrm>
            <a:off x="22667023" y="8172125"/>
            <a:ext cx="4682399" cy="3843550"/>
          </a:xfrm>
          <a:prstGeom prst="rect">
            <a:avLst/>
          </a:prstGeom>
          <a:noFill/>
          <a:ln>
            <a:noFill/>
          </a:ln>
        </p:spPr>
      </p:pic>
      <p:grpSp>
        <p:nvGrpSpPr>
          <p:cNvPr id="154" name="Shape 154"/>
          <p:cNvGrpSpPr/>
          <p:nvPr/>
        </p:nvGrpSpPr>
        <p:grpSpPr>
          <a:xfrm>
            <a:off x="16758070" y="20933162"/>
            <a:ext cx="4793744" cy="2099731"/>
            <a:chOff x="2890400" y="1371600"/>
            <a:chExt cx="6007199" cy="2890599"/>
          </a:xfrm>
        </p:grpSpPr>
        <p:sp>
          <p:nvSpPr>
            <p:cNvPr id="155" name="Shape 155"/>
            <p:cNvSpPr/>
            <p:nvPr/>
          </p:nvSpPr>
          <p:spPr>
            <a:xfrm>
              <a:off x="4491025" y="2774800"/>
              <a:ext cx="3032400" cy="1487399"/>
            </a:xfrm>
            <a:prstGeom prst="roundRect">
              <a:avLst>
                <a:gd fmla="val 16667" name="adj"/>
              </a:avLst>
            </a:prstGeom>
            <a:solidFill>
              <a:srgbClr val="00FF00"/>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56" name="Shape 156"/>
            <p:cNvPicPr preferRelativeResize="0"/>
            <p:nvPr/>
          </p:nvPicPr>
          <p:blipFill rotWithShape="1">
            <a:blip r:embed="rId9">
              <a:alphaModFix/>
            </a:blip>
            <a:srcRect b="0" l="0" r="0" t="0"/>
            <a:stretch/>
          </p:blipFill>
          <p:spPr>
            <a:xfrm>
              <a:off x="4684100" y="2891000"/>
              <a:ext cx="2802000" cy="1251899"/>
            </a:xfrm>
            <a:prstGeom prst="rect">
              <a:avLst/>
            </a:prstGeom>
            <a:noFill/>
            <a:ln>
              <a:noFill/>
            </a:ln>
          </p:spPr>
        </p:pic>
        <p:sp>
          <p:nvSpPr>
            <p:cNvPr id="157" name="Shape 157"/>
            <p:cNvSpPr/>
            <p:nvPr/>
          </p:nvSpPr>
          <p:spPr>
            <a:xfrm>
              <a:off x="2890400" y="1371600"/>
              <a:ext cx="6007199" cy="1421099"/>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58" name="Shape 158"/>
            <p:cNvPicPr preferRelativeResize="0"/>
            <p:nvPr/>
          </p:nvPicPr>
          <p:blipFill rotWithShape="1">
            <a:blip r:embed="rId7">
              <a:alphaModFix/>
            </a:blip>
            <a:srcRect b="0" l="0" r="0" t="0"/>
            <a:stretch/>
          </p:blipFill>
          <p:spPr>
            <a:xfrm>
              <a:off x="3375200" y="1478812"/>
              <a:ext cx="5419799" cy="1305000"/>
            </a:xfrm>
            <a:prstGeom prst="rect">
              <a:avLst/>
            </a:prstGeom>
            <a:noFill/>
            <a:ln>
              <a:noFill/>
            </a:ln>
          </p:spPr>
        </p:pic>
        <p:sp>
          <p:nvSpPr>
            <p:cNvPr id="159" name="Shape 159"/>
            <p:cNvSpPr/>
            <p:nvPr/>
          </p:nvSpPr>
          <p:spPr>
            <a:xfrm>
              <a:off x="4755575" y="1478825"/>
              <a:ext cx="1074900" cy="902100"/>
            </a:xfrm>
            <a:prstGeom prst="wedgeEllipseCallout">
              <a:avLst>
                <a:gd fmla="val 43739" name="adj1"/>
                <a:gd fmla="val 11689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0" name="Shape 160"/>
            <p:cNvSpPr/>
            <p:nvPr/>
          </p:nvSpPr>
          <p:spPr>
            <a:xfrm flipH="1">
              <a:off x="6193874" y="1622150"/>
              <a:ext cx="1074900" cy="902100"/>
            </a:xfrm>
            <a:prstGeom prst="wedgeEllipseCallout">
              <a:avLst>
                <a:gd fmla="val 17755" name="adj1"/>
                <a:gd fmla="val 14029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 name="Shape 161"/>
            <p:cNvSpPr/>
            <p:nvPr/>
          </p:nvSpPr>
          <p:spPr>
            <a:xfrm>
              <a:off x="7459400" y="1622150"/>
              <a:ext cx="1074900" cy="902100"/>
            </a:xfrm>
            <a:prstGeom prst="wedgeEllipseCallout">
              <a:avLst>
                <a:gd fmla="val -77463" name="adj1"/>
                <a:gd fmla="val 151003"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62" name="Shape 162"/>
          <p:cNvSpPr txBox="1"/>
          <p:nvPr/>
        </p:nvSpPr>
        <p:spPr>
          <a:xfrm>
            <a:off x="11714186" y="23570470"/>
            <a:ext cx="5002200" cy="64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2900" u="none" cap="none" strike="noStrike">
                <a:solidFill>
                  <a:srgbClr val="000000"/>
                </a:solidFill>
                <a:latin typeface="Trebuchet MS"/>
                <a:ea typeface="Trebuchet MS"/>
                <a:cs typeface="Trebuchet MS"/>
                <a:sym typeface="Trebuchet MS"/>
              </a:rPr>
              <a:t>Independent Selection</a:t>
            </a:r>
          </a:p>
          <a:p>
            <a:pPr indent="0" lvl="0" marL="0" marR="0" rtl="0" algn="l">
              <a:lnSpc>
                <a:spcPct val="100000"/>
              </a:lnSpc>
              <a:spcBef>
                <a:spcPts val="0"/>
              </a:spcBef>
              <a:spcAft>
                <a:spcPts val="0"/>
              </a:spcAft>
              <a:buClr>
                <a:srgbClr val="000000"/>
              </a:buClr>
              <a:buFont typeface="Arial"/>
              <a:buNone/>
            </a:pPr>
            <a:r>
              <a:t/>
            </a:r>
            <a:endParaRPr b="1" i="0" sz="3000" u="none" cap="none" strike="noStrike">
              <a:solidFill>
                <a:srgbClr val="0000FF"/>
              </a:solidFill>
              <a:latin typeface="Arial"/>
              <a:ea typeface="Arial"/>
              <a:cs typeface="Arial"/>
              <a:sym typeface="Arial"/>
            </a:endParaRPr>
          </a:p>
        </p:txBody>
      </p:sp>
      <p:pic>
        <p:nvPicPr>
          <p:cNvPr id="163" name="Shape 163"/>
          <p:cNvPicPr preferRelativeResize="0"/>
          <p:nvPr/>
        </p:nvPicPr>
        <p:blipFill rotWithShape="1">
          <a:blip r:embed="rId10">
            <a:alphaModFix/>
          </a:blip>
          <a:srcRect b="0" l="0" r="0" t="0"/>
          <a:stretch/>
        </p:blipFill>
        <p:spPr>
          <a:xfrm>
            <a:off x="17536976" y="23570475"/>
            <a:ext cx="3479399" cy="2606100"/>
          </a:xfrm>
          <a:prstGeom prst="rect">
            <a:avLst/>
          </a:prstGeom>
          <a:noFill/>
          <a:ln>
            <a:noFill/>
          </a:ln>
        </p:spPr>
      </p:pic>
      <p:sp>
        <p:nvSpPr>
          <p:cNvPr id="164" name="Shape 164"/>
          <p:cNvSpPr txBox="1"/>
          <p:nvPr/>
        </p:nvSpPr>
        <p:spPr>
          <a:xfrm>
            <a:off x="11852299" y="26253100"/>
            <a:ext cx="5017500" cy="64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2900" u="none" cap="none" strike="noStrike">
                <a:solidFill>
                  <a:srgbClr val="000000"/>
                </a:solidFill>
                <a:latin typeface="Trebuchet MS"/>
                <a:ea typeface="Trebuchet MS"/>
                <a:cs typeface="Trebuchet MS"/>
                <a:sym typeface="Trebuchet MS"/>
              </a:rPr>
              <a:t>Dependent Selection</a:t>
            </a:r>
          </a:p>
        </p:txBody>
      </p:sp>
      <p:sp>
        <p:nvSpPr>
          <p:cNvPr id="165" name="Shape 165"/>
          <p:cNvSpPr txBox="1"/>
          <p:nvPr/>
        </p:nvSpPr>
        <p:spPr>
          <a:xfrm>
            <a:off x="11949786" y="26706337"/>
            <a:ext cx="4787700" cy="2069100"/>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Gates that are along the same path or subsequent to each other are mapped</a:t>
            </a:r>
          </a:p>
        </p:txBody>
      </p:sp>
      <p:pic>
        <p:nvPicPr>
          <p:cNvPr id="166" name="Shape 166"/>
          <p:cNvPicPr preferRelativeResize="0"/>
          <p:nvPr/>
        </p:nvPicPr>
        <p:blipFill rotWithShape="1">
          <a:blip r:embed="rId11">
            <a:alphaModFix/>
          </a:blip>
          <a:srcRect b="0" l="0" r="0" t="0"/>
          <a:stretch/>
        </p:blipFill>
        <p:spPr>
          <a:xfrm>
            <a:off x="17536973" y="26328075"/>
            <a:ext cx="3479399" cy="2595899"/>
          </a:xfrm>
          <a:prstGeom prst="rect">
            <a:avLst/>
          </a:prstGeom>
          <a:noFill/>
          <a:ln>
            <a:noFill/>
          </a:ln>
        </p:spPr>
      </p:pic>
      <p:pic>
        <p:nvPicPr>
          <p:cNvPr id="167" name="Shape 167"/>
          <p:cNvPicPr preferRelativeResize="0"/>
          <p:nvPr/>
        </p:nvPicPr>
        <p:blipFill rotWithShape="1">
          <a:blip r:embed="rId12">
            <a:alphaModFix/>
          </a:blip>
          <a:srcRect b="0" l="0" r="0" t="0"/>
          <a:stretch/>
        </p:blipFill>
        <p:spPr>
          <a:xfrm>
            <a:off x="27531300" y="8172125"/>
            <a:ext cx="4682399" cy="3843550"/>
          </a:xfrm>
          <a:prstGeom prst="rect">
            <a:avLst/>
          </a:prstGeom>
          <a:noFill/>
          <a:ln>
            <a:noFill/>
          </a:ln>
        </p:spPr>
      </p:pic>
      <p:sp>
        <p:nvSpPr>
          <p:cNvPr id="168" name="Shape 168"/>
          <p:cNvSpPr txBox="1"/>
          <p:nvPr/>
        </p:nvSpPr>
        <p:spPr>
          <a:xfrm>
            <a:off x="27371400" y="12078700"/>
            <a:ext cx="5002200" cy="1365599"/>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LUT replacement of any gate results in power overhead</a:t>
            </a:r>
          </a:p>
        </p:txBody>
      </p:sp>
      <p:pic>
        <p:nvPicPr>
          <p:cNvPr id="169" name="Shape 169"/>
          <p:cNvPicPr preferRelativeResize="0"/>
          <p:nvPr/>
        </p:nvPicPr>
        <p:blipFill rotWithShape="1">
          <a:blip r:embed="rId13">
            <a:alphaModFix/>
          </a:blip>
          <a:srcRect b="0" l="0" r="0" t="0"/>
          <a:stretch/>
        </p:blipFill>
        <p:spPr>
          <a:xfrm>
            <a:off x="22639198" y="13526068"/>
            <a:ext cx="4682399" cy="4095880"/>
          </a:xfrm>
          <a:prstGeom prst="rect">
            <a:avLst/>
          </a:prstGeom>
          <a:noFill/>
          <a:ln>
            <a:noFill/>
          </a:ln>
        </p:spPr>
      </p:pic>
      <p:sp>
        <p:nvSpPr>
          <p:cNvPr id="170" name="Shape 170"/>
          <p:cNvSpPr txBox="1"/>
          <p:nvPr/>
        </p:nvSpPr>
        <p:spPr>
          <a:xfrm>
            <a:off x="22429487" y="17825250"/>
            <a:ext cx="5101800" cy="11829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 LUT replacement of any gate results in area increase</a:t>
            </a:r>
          </a:p>
        </p:txBody>
      </p:sp>
      <p:pic>
        <p:nvPicPr>
          <p:cNvPr id="171" name="Shape 171"/>
          <p:cNvPicPr preferRelativeResize="0"/>
          <p:nvPr/>
        </p:nvPicPr>
        <p:blipFill rotWithShape="1">
          <a:blip r:embed="rId14">
            <a:alphaModFix/>
          </a:blip>
          <a:srcRect b="0" l="0" r="0" t="0"/>
          <a:stretch/>
        </p:blipFill>
        <p:spPr>
          <a:xfrm>
            <a:off x="22905987" y="21663062"/>
            <a:ext cx="4140124" cy="3517829"/>
          </a:xfrm>
          <a:prstGeom prst="rect">
            <a:avLst/>
          </a:prstGeom>
          <a:noFill/>
          <a:ln>
            <a:noFill/>
          </a:ln>
        </p:spPr>
      </p:pic>
      <p:pic>
        <p:nvPicPr>
          <p:cNvPr id="172" name="Shape 172"/>
          <p:cNvPicPr preferRelativeResize="0"/>
          <p:nvPr/>
        </p:nvPicPr>
        <p:blipFill rotWithShape="1">
          <a:blip r:embed="rId15">
            <a:alphaModFix/>
          </a:blip>
          <a:srcRect b="0" l="0" r="0" t="0"/>
          <a:stretch/>
        </p:blipFill>
        <p:spPr>
          <a:xfrm>
            <a:off x="27314975" y="21663062"/>
            <a:ext cx="4140124" cy="3517845"/>
          </a:xfrm>
          <a:prstGeom prst="rect">
            <a:avLst/>
          </a:prstGeom>
          <a:noFill/>
          <a:ln>
            <a:noFill/>
          </a:ln>
        </p:spPr>
      </p:pic>
      <p:pic>
        <p:nvPicPr>
          <p:cNvPr id="173" name="Shape 173"/>
          <p:cNvPicPr preferRelativeResize="0"/>
          <p:nvPr/>
        </p:nvPicPr>
        <p:blipFill rotWithShape="1">
          <a:blip r:embed="rId16">
            <a:alphaModFix/>
          </a:blip>
          <a:srcRect b="0" l="0" r="0" t="0"/>
          <a:stretch/>
        </p:blipFill>
        <p:spPr>
          <a:xfrm>
            <a:off x="22866250" y="26895687"/>
            <a:ext cx="4075198" cy="3462684"/>
          </a:xfrm>
          <a:prstGeom prst="rect">
            <a:avLst/>
          </a:prstGeom>
          <a:noFill/>
          <a:ln>
            <a:noFill/>
          </a:ln>
        </p:spPr>
      </p:pic>
      <p:pic>
        <p:nvPicPr>
          <p:cNvPr id="174" name="Shape 174"/>
          <p:cNvPicPr preferRelativeResize="0"/>
          <p:nvPr/>
        </p:nvPicPr>
        <p:blipFill rotWithShape="1">
          <a:blip r:embed="rId17">
            <a:alphaModFix/>
          </a:blip>
          <a:srcRect b="0" l="0" r="0" t="0"/>
          <a:stretch/>
        </p:blipFill>
        <p:spPr>
          <a:xfrm>
            <a:off x="27347437" y="26895687"/>
            <a:ext cx="4075198" cy="3462684"/>
          </a:xfrm>
          <a:prstGeom prst="rect">
            <a:avLst/>
          </a:prstGeom>
          <a:noFill/>
          <a:ln>
            <a:noFill/>
          </a:ln>
        </p:spPr>
      </p:pic>
      <p:sp>
        <p:nvSpPr>
          <p:cNvPr id="175" name="Shape 175"/>
          <p:cNvSpPr txBox="1"/>
          <p:nvPr/>
        </p:nvSpPr>
        <p:spPr>
          <a:xfrm>
            <a:off x="33066700" y="17513900"/>
            <a:ext cx="9817500" cy="45771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Independent selection causes no delay overhead and uses the least power to operate but is the easiest to reverse-engineer. Dependent selection is more difficult to reverse-engineer but shows the longest delay overhead.  Parametric-aware dependent selection is more difficult to reverse-engineer than independent and has less delay than dependent but requires more power.  Depending on the designer’s preference, a different algorithm would be selected. If performance is prioritized over all else, the independent selection algorithm would be used. If the main purpose of the hybrid design is to improve security while minimizing power, the dependent selection should be applied. If power consumption is not an issue, parametric-aware dependent selection would be used since it offers more reconfigurabilty with some delay.</a:t>
            </a:r>
          </a:p>
        </p:txBody>
      </p:sp>
      <p:sp>
        <p:nvSpPr>
          <p:cNvPr id="176" name="Shape 176"/>
          <p:cNvSpPr txBox="1"/>
          <p:nvPr/>
        </p:nvSpPr>
        <p:spPr>
          <a:xfrm>
            <a:off x="33492375" y="29173100"/>
            <a:ext cx="8683500" cy="7541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Acknowledgments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7" name="Shape 177"/>
          <p:cNvSpPr txBox="1"/>
          <p:nvPr/>
        </p:nvSpPr>
        <p:spPr>
          <a:xfrm>
            <a:off x="33066700" y="29740675"/>
            <a:ext cx="9855900" cy="1950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This project was partly supported by the US Department of Education through Minority Science and Engineering Improvement Program (MSEIP, Award No. P120A15014), and the Hispanic-Serving Institution for Science, Technology, Engineering, and Mathematics (HSI STEM) Program, Award No. P031C110159.</a:t>
            </a:r>
          </a:p>
        </p:txBody>
      </p:sp>
      <p:grpSp>
        <p:nvGrpSpPr>
          <p:cNvPr id="178" name="Shape 178"/>
          <p:cNvGrpSpPr/>
          <p:nvPr/>
        </p:nvGrpSpPr>
        <p:grpSpPr>
          <a:xfrm>
            <a:off x="1928768" y="21371356"/>
            <a:ext cx="4893074" cy="3141582"/>
            <a:chOff x="4800600" y="4485828"/>
            <a:chExt cx="4181400" cy="3141582"/>
          </a:xfrm>
        </p:grpSpPr>
        <p:pic>
          <p:nvPicPr>
            <p:cNvPr id="179" name="Shape 179"/>
            <p:cNvPicPr preferRelativeResize="0"/>
            <p:nvPr/>
          </p:nvPicPr>
          <p:blipFill rotWithShape="1">
            <a:blip r:embed="rId18">
              <a:alphaModFix/>
            </a:blip>
            <a:srcRect b="30445" l="14718" r="56500" t="31666"/>
            <a:stretch/>
          </p:blipFill>
          <p:spPr>
            <a:xfrm>
              <a:off x="4800600" y="4485828"/>
              <a:ext cx="4181400" cy="1857599"/>
            </a:xfrm>
            <a:prstGeom prst="rect">
              <a:avLst/>
            </a:prstGeom>
            <a:noFill/>
            <a:ln>
              <a:noFill/>
            </a:ln>
          </p:spPr>
        </p:pic>
        <p:sp>
          <p:nvSpPr>
            <p:cNvPr id="180" name="Shape 180"/>
            <p:cNvSpPr txBox="1"/>
            <p:nvPr/>
          </p:nvSpPr>
          <p:spPr>
            <a:xfrm>
              <a:off x="4937946" y="6427112"/>
              <a:ext cx="3942000" cy="1200298"/>
            </a:xfrm>
            <a:prstGeom prst="rect">
              <a:avLst/>
            </a:prstGeom>
            <a:noFill/>
            <a:ln>
              <a:noFill/>
            </a:ln>
          </p:spPr>
          <p:txBody>
            <a:bodyPr anchorCtr="0" anchor="t" bIns="45700" lIns="91425" rIns="91425" tIns="45700">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STT-RAM basics: (a) Parallel (Low Resistance). (b) Anti-parallel (high Resistance). (c) 1T1MTJ cell structure [Weisheng Zhao, 2015]</a:t>
              </a:r>
            </a:p>
          </p:txBody>
        </p:sp>
      </p:grpSp>
      <p:sp>
        <p:nvSpPr>
          <p:cNvPr id="181" name="Shape 181"/>
          <p:cNvSpPr txBox="1"/>
          <p:nvPr/>
        </p:nvSpPr>
        <p:spPr>
          <a:xfrm>
            <a:off x="816025" y="5994162"/>
            <a:ext cx="10149300" cy="570600"/>
          </a:xfrm>
          <a:prstGeom prst="rect">
            <a:avLst/>
          </a:prstGeom>
          <a:noFill/>
          <a:ln>
            <a:noFill/>
          </a:ln>
        </p:spPr>
        <p:txBody>
          <a:bodyPr anchorCtr="0" anchor="t" bIns="91425" lIns="91425" rIns="91425" tIns="91425">
            <a:noAutofit/>
          </a:bodyPr>
          <a:lstStyle/>
          <a:p>
            <a:pPr indent="0" lvl="0" marL="45720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Research Goals</a:t>
            </a:r>
          </a:p>
        </p:txBody>
      </p:sp>
      <p:sp>
        <p:nvSpPr>
          <p:cNvPr id="182" name="Shape 182"/>
          <p:cNvSpPr txBox="1"/>
          <p:nvPr/>
        </p:nvSpPr>
        <p:spPr>
          <a:xfrm>
            <a:off x="1138225" y="6820486"/>
            <a:ext cx="9707400" cy="2595899"/>
          </a:xfrm>
          <a:prstGeom prst="rect">
            <a:avLst/>
          </a:prstGeom>
          <a:noFill/>
          <a:ln>
            <a:noFill/>
          </a:ln>
        </p:spPr>
        <p:txBody>
          <a:bodyPr anchorCtr="0" anchor="t" bIns="91425" lIns="91425" rIns="91425" tIns="91425">
            <a:noAutofit/>
          </a:bodyPr>
          <a:lstStyle/>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Hybrid design of logic circuits using custom CMOS and STT-LUTs </a:t>
            </a:r>
          </a:p>
          <a:p>
            <a:pPr indent="0" lvl="0" marL="228600" marR="0" rtl="0" algn="l">
              <a:lnSpc>
                <a:spcPct val="100000"/>
              </a:lnSpc>
              <a:spcBef>
                <a:spcPts val="0"/>
              </a:spcBef>
              <a:spcAft>
                <a:spcPts val="0"/>
              </a:spcAft>
              <a:buClr>
                <a:schemeClr val="lt1"/>
              </a:buClr>
              <a:buFont typeface="Noto Sans Symbols"/>
              <a:buNone/>
            </a:pPr>
            <a:r>
              <a:t/>
            </a:r>
            <a:endParaRPr b="0" i="0" sz="2400" u="none" cap="none" strike="noStrike">
              <a:solidFill>
                <a:srgbClr val="4A86E8"/>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Optimal hybridizations that utilizes efficiency of custom CMOS and programmability of Lookup Tables</a:t>
            </a:r>
          </a:p>
          <a:p>
            <a:pPr indent="0" lvl="0" marL="228600" marR="0" rtl="0" algn="l">
              <a:lnSpc>
                <a:spcPct val="100000"/>
              </a:lnSpc>
              <a:spcBef>
                <a:spcPts val="0"/>
              </a:spcBef>
              <a:spcAft>
                <a:spcPts val="0"/>
              </a:spcAft>
              <a:buClr>
                <a:schemeClr val="lt1"/>
              </a:buClr>
              <a:buFont typeface="Noto Sans Symbols"/>
              <a:buNone/>
            </a:pPr>
            <a:r>
              <a:t/>
            </a:r>
            <a:endParaRPr b="0" i="0" sz="2400" u="none" cap="none" strike="noStrike">
              <a:solidFill>
                <a:srgbClr val="4A86E8"/>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Experiment this optimization on 4-bit adder test circuit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Times New Roman"/>
              <a:ea typeface="Times New Roman"/>
              <a:cs typeface="Times New Roman"/>
              <a:sym typeface="Times New Roman"/>
            </a:endParaRPr>
          </a:p>
        </p:txBody>
      </p:sp>
      <p:grpSp>
        <p:nvGrpSpPr>
          <p:cNvPr id="183" name="Shape 183"/>
          <p:cNvGrpSpPr/>
          <p:nvPr/>
        </p:nvGrpSpPr>
        <p:grpSpPr>
          <a:xfrm>
            <a:off x="1265401" y="26515953"/>
            <a:ext cx="8827698" cy="5543346"/>
            <a:chOff x="1265401" y="27049353"/>
            <a:chExt cx="8827698" cy="5543346"/>
          </a:xfrm>
        </p:grpSpPr>
        <p:grpSp>
          <p:nvGrpSpPr>
            <p:cNvPr id="184" name="Shape 184"/>
            <p:cNvGrpSpPr/>
            <p:nvPr/>
          </p:nvGrpSpPr>
          <p:grpSpPr>
            <a:xfrm>
              <a:off x="4016051" y="27049353"/>
              <a:ext cx="3500124" cy="3982508"/>
              <a:chOff x="470550" y="678100"/>
              <a:chExt cx="3500124" cy="4145424"/>
            </a:xfrm>
          </p:grpSpPr>
          <p:sp>
            <p:nvSpPr>
              <p:cNvPr id="185" name="Shape 185"/>
              <p:cNvSpPr/>
              <p:nvPr/>
            </p:nvSpPr>
            <p:spPr>
              <a:xfrm>
                <a:off x="470550" y="678100"/>
                <a:ext cx="2239199" cy="3912000"/>
              </a:xfrm>
              <a:prstGeom prst="rect">
                <a:avLst/>
              </a:prstGeom>
              <a:solidFill>
                <a:srgbClr val="FFFFFF"/>
              </a:solidFill>
              <a:ln cap="flat" cmpd="sng" w="38100">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86" name="Shape 186"/>
              <p:cNvCxnSpPr/>
              <p:nvPr/>
            </p:nvCxnSpPr>
            <p:spPr>
              <a:xfrm>
                <a:off x="2436175" y="2690875"/>
                <a:ext cx="462600" cy="11100"/>
              </a:xfrm>
              <a:prstGeom prst="straightConnector1">
                <a:avLst/>
              </a:prstGeom>
              <a:noFill/>
              <a:ln cap="flat" cmpd="sng" w="25400">
                <a:solidFill>
                  <a:srgbClr val="000000"/>
                </a:solidFill>
                <a:prstDash val="solid"/>
                <a:round/>
                <a:headEnd len="med" w="med" type="none"/>
                <a:tailEnd len="lg" w="lg" type="stealth"/>
              </a:ln>
            </p:spPr>
          </p:cxnSp>
          <p:sp>
            <p:nvSpPr>
              <p:cNvPr id="187" name="Shape 187"/>
              <p:cNvSpPr txBox="1"/>
              <p:nvPr/>
            </p:nvSpPr>
            <p:spPr>
              <a:xfrm>
                <a:off x="2822575" y="2517775"/>
                <a:ext cx="1148099" cy="36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1800" u="none" cap="none" strike="noStrike">
                    <a:solidFill>
                      <a:srgbClr val="000000"/>
                    </a:solidFill>
                    <a:latin typeface="Trebuchet MS"/>
                    <a:ea typeface="Trebuchet MS"/>
                    <a:cs typeface="Trebuchet MS"/>
                    <a:sym typeface="Trebuchet MS"/>
                  </a:rPr>
                  <a:t>output</a:t>
                </a:r>
              </a:p>
            </p:txBody>
          </p:sp>
          <p:cxnSp>
            <p:nvCxnSpPr>
              <p:cNvPr id="188" name="Shape 188"/>
              <p:cNvCxnSpPr/>
              <p:nvPr/>
            </p:nvCxnSpPr>
            <p:spPr>
              <a:xfrm>
                <a:off x="600350" y="1340225"/>
                <a:ext cx="16200" cy="2466299"/>
              </a:xfrm>
              <a:prstGeom prst="straightConnector1">
                <a:avLst/>
              </a:prstGeom>
              <a:noFill/>
              <a:ln cap="flat" cmpd="sng" w="9525">
                <a:solidFill>
                  <a:srgbClr val="1B3861"/>
                </a:solidFill>
                <a:prstDash val="solid"/>
                <a:round/>
                <a:headEnd len="med" w="med" type="none"/>
                <a:tailEnd len="med" w="med" type="none"/>
              </a:ln>
            </p:spPr>
          </p:cxnSp>
          <p:sp>
            <p:nvSpPr>
              <p:cNvPr id="189" name="Shape 189"/>
              <p:cNvSpPr/>
              <p:nvPr/>
            </p:nvSpPr>
            <p:spPr>
              <a:xfrm rot="5400000">
                <a:off x="1416249" y="2503223"/>
                <a:ext cx="1769999" cy="2976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cxnSp>
            <p:nvCxnSpPr>
              <p:cNvPr id="190" name="Shape 190"/>
              <p:cNvCxnSpPr/>
              <p:nvPr/>
            </p:nvCxnSpPr>
            <p:spPr>
              <a:xfrm>
                <a:off x="1815400" y="1987508"/>
                <a:ext cx="310199" cy="3299"/>
              </a:xfrm>
              <a:prstGeom prst="straightConnector1">
                <a:avLst/>
              </a:prstGeom>
              <a:noFill/>
              <a:ln cap="flat" cmpd="sng" w="28575">
                <a:solidFill>
                  <a:srgbClr val="1B3861"/>
                </a:solidFill>
                <a:prstDash val="solid"/>
                <a:round/>
                <a:headEnd len="med" w="med" type="none"/>
                <a:tailEnd len="med" w="med" type="none"/>
              </a:ln>
            </p:spPr>
          </p:cxnSp>
          <p:cxnSp>
            <p:nvCxnSpPr>
              <p:cNvPr id="191" name="Shape 191"/>
              <p:cNvCxnSpPr/>
              <p:nvPr/>
            </p:nvCxnSpPr>
            <p:spPr>
              <a:xfrm>
                <a:off x="1815400" y="3282912"/>
                <a:ext cx="310199" cy="3299"/>
              </a:xfrm>
              <a:prstGeom prst="straightConnector1">
                <a:avLst/>
              </a:prstGeom>
              <a:noFill/>
              <a:ln cap="flat" cmpd="sng" w="28575">
                <a:solidFill>
                  <a:srgbClr val="1B3861"/>
                </a:solidFill>
                <a:prstDash val="solid"/>
                <a:round/>
                <a:headEnd len="med" w="med" type="none"/>
                <a:tailEnd len="med" w="med" type="none"/>
              </a:ln>
            </p:spPr>
          </p:cxnSp>
          <p:cxnSp>
            <p:nvCxnSpPr>
              <p:cNvPr id="192" name="Shape 192"/>
              <p:cNvCxnSpPr/>
              <p:nvPr/>
            </p:nvCxnSpPr>
            <p:spPr>
              <a:xfrm flipH="1">
                <a:off x="2320599" y="3405425"/>
                <a:ext cx="2699" cy="1418099"/>
              </a:xfrm>
              <a:prstGeom prst="straightConnector1">
                <a:avLst/>
              </a:prstGeom>
              <a:noFill/>
              <a:ln cap="flat" cmpd="sng" w="38100">
                <a:solidFill>
                  <a:srgbClr val="000000"/>
                </a:solidFill>
                <a:prstDash val="solid"/>
                <a:round/>
                <a:headEnd len="med" w="med" type="none"/>
                <a:tailEnd len="med" w="med" type="none"/>
              </a:ln>
            </p:spPr>
          </p:cxnSp>
          <p:cxnSp>
            <p:nvCxnSpPr>
              <p:cNvPr id="193" name="Shape 193"/>
              <p:cNvCxnSpPr>
                <a:stCxn id="194" idx="3"/>
              </p:cNvCxnSpPr>
              <p:nvPr/>
            </p:nvCxnSpPr>
            <p:spPr>
              <a:xfrm>
                <a:off x="1566249" y="3885622"/>
                <a:ext cx="12000" cy="840900"/>
              </a:xfrm>
              <a:prstGeom prst="straightConnector1">
                <a:avLst/>
              </a:prstGeom>
              <a:noFill/>
              <a:ln cap="flat" cmpd="sng" w="38100">
                <a:solidFill>
                  <a:srgbClr val="000000"/>
                </a:solidFill>
                <a:prstDash val="solid"/>
                <a:round/>
                <a:headEnd len="med" w="med" type="none"/>
                <a:tailEnd len="med" w="med" type="none"/>
              </a:ln>
            </p:spPr>
          </p:cxnSp>
          <p:sp>
            <p:nvSpPr>
              <p:cNvPr id="195" name="Shape 195"/>
              <p:cNvSpPr/>
              <p:nvPr/>
            </p:nvSpPr>
            <p:spPr>
              <a:xfrm rot="5400000">
                <a:off x="106444" y="2000571"/>
                <a:ext cx="3620099" cy="1302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 name="Shape 196"/>
              <p:cNvCxnSpPr>
                <a:stCxn id="197" idx="3"/>
                <a:endCxn id="194" idx="1"/>
              </p:cNvCxnSpPr>
              <p:nvPr/>
            </p:nvCxnSpPr>
            <p:spPr>
              <a:xfrm>
                <a:off x="1559949" y="2345547"/>
                <a:ext cx="6300" cy="497400"/>
              </a:xfrm>
              <a:prstGeom prst="straightConnector1">
                <a:avLst/>
              </a:prstGeom>
              <a:noFill/>
              <a:ln cap="flat" cmpd="sng" w="28575">
                <a:solidFill>
                  <a:srgbClr val="1B3861"/>
                </a:solidFill>
                <a:prstDash val="solid"/>
                <a:round/>
                <a:headEnd len="med" w="med" type="none"/>
                <a:tailEnd len="med" w="med" type="none"/>
              </a:ln>
            </p:spPr>
          </p:cxnSp>
          <p:cxnSp>
            <p:nvCxnSpPr>
              <p:cNvPr id="198" name="Shape 198"/>
              <p:cNvCxnSpPr>
                <a:endCxn id="194" idx="3"/>
              </p:cNvCxnSpPr>
              <p:nvPr/>
            </p:nvCxnSpPr>
            <p:spPr>
              <a:xfrm rot="10800000">
                <a:off x="1566249" y="3885622"/>
                <a:ext cx="33600" cy="29400"/>
              </a:xfrm>
              <a:prstGeom prst="straightConnector1">
                <a:avLst/>
              </a:prstGeom>
              <a:noFill/>
              <a:ln cap="flat" cmpd="sng" w="38100">
                <a:solidFill>
                  <a:srgbClr val="1B3861"/>
                </a:solidFill>
                <a:prstDash val="solid"/>
                <a:round/>
                <a:headEnd len="med" w="med" type="none"/>
                <a:tailEnd len="med" w="med" type="none"/>
              </a:ln>
            </p:spPr>
          </p:cxnSp>
          <p:grpSp>
            <p:nvGrpSpPr>
              <p:cNvPr id="199" name="Shape 199"/>
              <p:cNvGrpSpPr/>
              <p:nvPr/>
            </p:nvGrpSpPr>
            <p:grpSpPr>
              <a:xfrm>
                <a:off x="635842" y="1082148"/>
                <a:ext cx="1179556" cy="1484400"/>
                <a:chOff x="635842" y="1082148"/>
                <a:chExt cx="1179556" cy="1484400"/>
              </a:xfrm>
            </p:grpSpPr>
            <p:sp>
              <p:nvSpPr>
                <p:cNvPr id="197" name="Shape 197"/>
                <p:cNvSpPr/>
                <p:nvPr/>
              </p:nvSpPr>
              <p:spPr>
                <a:xfrm rot="5400000">
                  <a:off x="817749" y="1568898"/>
                  <a:ext cx="1484400" cy="510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200" name="Shape 200"/>
                <p:cNvGrpSpPr/>
                <p:nvPr/>
              </p:nvGrpSpPr>
              <p:grpSpPr>
                <a:xfrm>
                  <a:off x="635842" y="2111939"/>
                  <a:ext cx="666884" cy="6848"/>
                  <a:chOff x="5329237" y="1843083"/>
                  <a:chExt cx="938349" cy="9525"/>
                </a:xfrm>
              </p:grpSpPr>
              <p:cxnSp>
                <p:nvCxnSpPr>
                  <p:cNvPr id="201" name="Shape 201"/>
                  <p:cNvCxnSpPr/>
                  <p:nvPr/>
                </p:nvCxnSpPr>
                <p:spPr>
                  <a:xfrm>
                    <a:off x="5970587" y="1843083"/>
                    <a:ext cx="296999" cy="0"/>
                  </a:xfrm>
                  <a:prstGeom prst="straightConnector1">
                    <a:avLst/>
                  </a:prstGeom>
                  <a:noFill/>
                  <a:ln cap="flat" cmpd="sng" w="25400">
                    <a:solidFill>
                      <a:srgbClr val="000000"/>
                    </a:solidFill>
                    <a:prstDash val="solid"/>
                    <a:round/>
                    <a:headEnd len="med" w="med" type="none"/>
                    <a:tailEnd len="med" w="med" type="none"/>
                  </a:ln>
                </p:spPr>
              </p:cxnSp>
              <p:cxnSp>
                <p:nvCxnSpPr>
                  <p:cNvPr id="202" name="Shape 202"/>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03" name="Shape 203"/>
                <p:cNvGrpSpPr/>
                <p:nvPr/>
              </p:nvGrpSpPr>
              <p:grpSpPr>
                <a:xfrm>
                  <a:off x="635842" y="1349939"/>
                  <a:ext cx="666884" cy="6848"/>
                  <a:chOff x="5329237" y="1843083"/>
                  <a:chExt cx="938349" cy="9525"/>
                </a:xfrm>
              </p:grpSpPr>
              <p:cxnSp>
                <p:nvCxnSpPr>
                  <p:cNvPr id="204" name="Shape 204"/>
                  <p:cNvCxnSpPr/>
                  <p:nvPr/>
                </p:nvCxnSpPr>
                <p:spPr>
                  <a:xfrm>
                    <a:off x="5970587" y="1843083"/>
                    <a:ext cx="296999" cy="0"/>
                  </a:xfrm>
                  <a:prstGeom prst="straightConnector1">
                    <a:avLst/>
                  </a:prstGeom>
                  <a:noFill/>
                  <a:ln cap="flat" cmpd="sng" w="25400">
                    <a:solidFill>
                      <a:srgbClr val="000000"/>
                    </a:solidFill>
                    <a:prstDash val="solid"/>
                    <a:round/>
                    <a:headEnd len="med" w="med" type="none"/>
                    <a:tailEnd len="med" w="med" type="none"/>
                  </a:ln>
                </p:spPr>
              </p:cxnSp>
              <p:cxnSp>
                <p:nvCxnSpPr>
                  <p:cNvPr id="205" name="Shape 205"/>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grpSp>
            <p:nvGrpSpPr>
              <p:cNvPr id="206" name="Shape 206"/>
              <p:cNvGrpSpPr/>
              <p:nvPr/>
            </p:nvGrpSpPr>
            <p:grpSpPr>
              <a:xfrm>
                <a:off x="635842" y="2627571"/>
                <a:ext cx="1179556" cy="1473600"/>
                <a:chOff x="635842" y="951171"/>
                <a:chExt cx="1179556" cy="1473600"/>
              </a:xfrm>
            </p:grpSpPr>
            <p:sp>
              <p:nvSpPr>
                <p:cNvPr id="194" name="Shape 194"/>
                <p:cNvSpPr/>
                <p:nvPr/>
              </p:nvSpPr>
              <p:spPr>
                <a:xfrm rot="5400000">
                  <a:off x="829449" y="1438821"/>
                  <a:ext cx="1473600" cy="498299"/>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207" name="Shape 207"/>
                <p:cNvGrpSpPr/>
                <p:nvPr/>
              </p:nvGrpSpPr>
              <p:grpSpPr>
                <a:xfrm>
                  <a:off x="635842" y="1349939"/>
                  <a:ext cx="666884" cy="6848"/>
                  <a:chOff x="5329237" y="1843083"/>
                  <a:chExt cx="938349" cy="9525"/>
                </a:xfrm>
              </p:grpSpPr>
              <p:cxnSp>
                <p:nvCxnSpPr>
                  <p:cNvPr id="208" name="Shape 208"/>
                  <p:cNvCxnSpPr/>
                  <p:nvPr/>
                </p:nvCxnSpPr>
                <p:spPr>
                  <a:xfrm>
                    <a:off x="5970587" y="1843083"/>
                    <a:ext cx="296999" cy="0"/>
                  </a:xfrm>
                  <a:prstGeom prst="straightConnector1">
                    <a:avLst/>
                  </a:prstGeom>
                  <a:noFill/>
                  <a:ln cap="flat" cmpd="sng" w="25400">
                    <a:solidFill>
                      <a:srgbClr val="000000"/>
                    </a:solidFill>
                    <a:prstDash val="solid"/>
                    <a:round/>
                    <a:headEnd len="med" w="med" type="none"/>
                    <a:tailEnd len="med" w="med" type="none"/>
                  </a:ln>
                </p:spPr>
              </p:cxnSp>
              <p:cxnSp>
                <p:nvCxnSpPr>
                  <p:cNvPr id="209" name="Shape 209"/>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10" name="Shape 210"/>
                <p:cNvGrpSpPr/>
                <p:nvPr/>
              </p:nvGrpSpPr>
              <p:grpSpPr>
                <a:xfrm>
                  <a:off x="635842" y="2111939"/>
                  <a:ext cx="666884" cy="6848"/>
                  <a:chOff x="5329237" y="1843083"/>
                  <a:chExt cx="938349" cy="9525"/>
                </a:xfrm>
              </p:grpSpPr>
              <p:cxnSp>
                <p:nvCxnSpPr>
                  <p:cNvPr id="211" name="Shape 211"/>
                  <p:cNvCxnSpPr/>
                  <p:nvPr/>
                </p:nvCxnSpPr>
                <p:spPr>
                  <a:xfrm>
                    <a:off x="5970587" y="1843083"/>
                    <a:ext cx="296999" cy="0"/>
                  </a:xfrm>
                  <a:prstGeom prst="straightConnector1">
                    <a:avLst/>
                  </a:prstGeom>
                  <a:noFill/>
                  <a:ln cap="flat" cmpd="sng" w="25400">
                    <a:solidFill>
                      <a:srgbClr val="000000"/>
                    </a:solidFill>
                    <a:prstDash val="solid"/>
                    <a:round/>
                    <a:headEnd len="med" w="med" type="none"/>
                    <a:tailEnd len="med" w="med" type="none"/>
                  </a:ln>
                </p:spPr>
              </p:cxnSp>
              <p:cxnSp>
                <p:nvCxnSpPr>
                  <p:cNvPr id="212" name="Shape 212"/>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grpSp>
        <p:sp>
          <p:nvSpPr>
            <p:cNvPr id="213" name="Shape 213"/>
            <p:cNvSpPr txBox="1"/>
            <p:nvPr/>
          </p:nvSpPr>
          <p:spPr>
            <a:xfrm>
              <a:off x="4266100" y="29592700"/>
              <a:ext cx="3000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Trebuchet MS"/>
                <a:buNone/>
              </a:pPr>
              <a:r>
                <a:rPr b="1" i="1" lang="en-US" sz="2000" u="none" cap="none" strike="noStrike">
                  <a:solidFill>
                    <a:srgbClr val="000000"/>
                  </a:solidFill>
                  <a:latin typeface="Trebuchet MS"/>
                  <a:ea typeface="Trebuchet MS"/>
                  <a:cs typeface="Trebuchet MS"/>
                  <a:sym typeface="Trebuchet MS"/>
                </a:rPr>
                <a:t>n</a:t>
              </a:r>
              <a:r>
                <a:rPr b="1" i="0" lang="en-US" sz="2000" u="none" cap="none" strike="noStrike">
                  <a:solidFill>
                    <a:srgbClr val="000000"/>
                  </a:solidFill>
                  <a:latin typeface="Trebuchet MS"/>
                  <a:ea typeface="Trebuchet MS"/>
                  <a:cs typeface="Trebuchet MS"/>
                  <a:sym typeface="Trebuchet MS"/>
                </a:rPr>
                <a:t> selector inputs</a:t>
              </a:r>
            </a:p>
          </p:txBody>
        </p:sp>
        <p:sp>
          <p:nvSpPr>
            <p:cNvPr id="214" name="Shape 214"/>
            <p:cNvSpPr/>
            <p:nvPr/>
          </p:nvSpPr>
          <p:spPr>
            <a:xfrm>
              <a:off x="6558800" y="29456200"/>
              <a:ext cx="3534299" cy="1365599"/>
            </a:xfrm>
            <a:prstGeom prst="wedgeRoundRectCallout">
              <a:avLst>
                <a:gd fmla="val -69716" name="adj1"/>
                <a:gd fmla="val -6200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solidFill>
                    <a:srgbClr val="000000"/>
                  </a:solidFill>
                  <a:latin typeface="Trebuchet MS"/>
                  <a:ea typeface="Trebuchet MS"/>
                  <a:cs typeface="Trebuchet MS"/>
                  <a:sym typeface="Trebuchet MS"/>
                </a:rPr>
                <a:t>Each MUX consists of a number of logic subcircuits</a:t>
              </a:r>
            </a:p>
          </p:txBody>
        </p:sp>
        <p:sp>
          <p:nvSpPr>
            <p:cNvPr id="215" name="Shape 215"/>
            <p:cNvSpPr/>
            <p:nvPr/>
          </p:nvSpPr>
          <p:spPr>
            <a:xfrm>
              <a:off x="6558800" y="27255450"/>
              <a:ext cx="3534299" cy="1182900"/>
            </a:xfrm>
            <a:prstGeom prst="wedgeRoundRectCallout">
              <a:avLst>
                <a:gd fmla="val -69245" name="adj1"/>
                <a:gd fmla="val -4645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solidFill>
                    <a:srgbClr val="000000"/>
                  </a:solidFill>
                  <a:latin typeface="Trebuchet MS"/>
                  <a:ea typeface="Trebuchet MS"/>
                  <a:cs typeface="Trebuchet MS"/>
                  <a:sym typeface="Trebuchet MS"/>
                </a:rPr>
                <a:t>Each STT-LUT consists of a number of multiplexers and STTRAM</a:t>
              </a:r>
            </a:p>
          </p:txBody>
        </p:sp>
        <p:pic>
          <p:nvPicPr>
            <p:cNvPr id="216" name="Shape 216"/>
            <p:cNvPicPr preferRelativeResize="0"/>
            <p:nvPr/>
          </p:nvPicPr>
          <p:blipFill rotWithShape="1">
            <a:blip r:embed="rId19">
              <a:alphaModFix/>
            </a:blip>
            <a:srcRect b="0" l="0" r="32004" t="0"/>
            <a:stretch/>
          </p:blipFill>
          <p:spPr>
            <a:xfrm>
              <a:off x="1665831" y="27693571"/>
              <a:ext cx="2039699" cy="2595899"/>
            </a:xfrm>
            <a:prstGeom prst="rect">
              <a:avLst/>
            </a:prstGeom>
            <a:noFill/>
            <a:ln>
              <a:noFill/>
            </a:ln>
          </p:spPr>
        </p:pic>
        <p:sp>
          <p:nvSpPr>
            <p:cNvPr id="217" name="Shape 217"/>
            <p:cNvSpPr/>
            <p:nvPr/>
          </p:nvSpPr>
          <p:spPr>
            <a:xfrm>
              <a:off x="1265401" y="27431662"/>
              <a:ext cx="2132099" cy="3566399"/>
            </a:xfrm>
            <a:prstGeom prst="wedgeRoundRectCallout">
              <a:avLst>
                <a:gd fmla="val 97109" name="adj1"/>
                <a:gd fmla="val -40811" name="adj2"/>
                <a:gd fmla="val 0" name="adj3"/>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solidFill>
                    <a:srgbClr val="000000"/>
                  </a:solidFill>
                  <a:latin typeface="Trebuchet MS"/>
                  <a:ea typeface="Trebuchet MS"/>
                  <a:cs typeface="Trebuchet MS"/>
                  <a:sym typeface="Trebuchet MS"/>
                </a:rPr>
                <a:t> STTRAM cell</a:t>
              </a:r>
            </a:p>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solidFill>
                    <a:srgbClr val="000000"/>
                  </a:solidFill>
                  <a:latin typeface="Trebuchet MS"/>
                  <a:ea typeface="Trebuchet MS"/>
                  <a:cs typeface="Trebuchet MS"/>
                  <a:sym typeface="Trebuchet MS"/>
                </a:rPr>
                <a:t>        </a:t>
              </a:r>
              <a:r>
                <a:rPr b="1" i="0" lang="en-US" sz="1100" u="none" cap="none" strike="noStrike">
                  <a:solidFill>
                    <a:srgbClr val="000000"/>
                  </a:solidFill>
                  <a:latin typeface="Trebuchet MS"/>
                  <a:ea typeface="Trebuchet MS"/>
                  <a:cs typeface="Trebuchet MS"/>
                  <a:sym typeface="Trebuchet MS"/>
                </a:rPr>
                <a:t>bit 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word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            source line</a:t>
              </a:r>
            </a:p>
          </p:txBody>
        </p:sp>
        <p:pic>
          <p:nvPicPr>
            <p:cNvPr descr="1.JPG" id="218" name="Shape 218"/>
            <p:cNvPicPr preferRelativeResize="0"/>
            <p:nvPr/>
          </p:nvPicPr>
          <p:blipFill rotWithShape="1">
            <a:blip r:embed="rId20">
              <a:alphaModFix/>
            </a:blip>
            <a:srcRect b="0" l="0" r="0" t="0"/>
            <a:stretch/>
          </p:blipFill>
          <p:spPr>
            <a:xfrm>
              <a:off x="4284700" y="27431675"/>
              <a:ext cx="348267" cy="530699"/>
            </a:xfrm>
            <a:prstGeom prst="rect">
              <a:avLst/>
            </a:prstGeom>
            <a:noFill/>
            <a:ln>
              <a:noFill/>
            </a:ln>
          </p:spPr>
        </p:pic>
        <p:pic>
          <p:nvPicPr>
            <p:cNvPr descr="1.JPG" id="219" name="Shape 219"/>
            <p:cNvPicPr preferRelativeResize="0"/>
            <p:nvPr/>
          </p:nvPicPr>
          <p:blipFill rotWithShape="1">
            <a:blip r:embed="rId20">
              <a:alphaModFix/>
            </a:blip>
            <a:srcRect b="0" l="0" r="0" t="0"/>
            <a:stretch/>
          </p:blipFill>
          <p:spPr>
            <a:xfrm>
              <a:off x="4284700" y="28166675"/>
              <a:ext cx="348267" cy="530699"/>
            </a:xfrm>
            <a:prstGeom prst="rect">
              <a:avLst/>
            </a:prstGeom>
            <a:noFill/>
            <a:ln>
              <a:noFill/>
            </a:ln>
          </p:spPr>
        </p:pic>
        <p:pic>
          <p:nvPicPr>
            <p:cNvPr descr="1.JPG" id="220" name="Shape 220"/>
            <p:cNvPicPr preferRelativeResize="0"/>
            <p:nvPr/>
          </p:nvPicPr>
          <p:blipFill rotWithShape="1">
            <a:blip r:embed="rId20">
              <a:alphaModFix/>
            </a:blip>
            <a:srcRect b="0" l="0" r="0" t="0"/>
            <a:stretch/>
          </p:blipFill>
          <p:spPr>
            <a:xfrm>
              <a:off x="4284700" y="29063537"/>
              <a:ext cx="348267" cy="530699"/>
            </a:xfrm>
            <a:prstGeom prst="rect">
              <a:avLst/>
            </a:prstGeom>
            <a:noFill/>
            <a:ln>
              <a:noFill/>
            </a:ln>
          </p:spPr>
        </p:pic>
        <p:pic>
          <p:nvPicPr>
            <p:cNvPr descr="1.JPG" id="221" name="Shape 221"/>
            <p:cNvPicPr preferRelativeResize="0"/>
            <p:nvPr/>
          </p:nvPicPr>
          <p:blipFill rotWithShape="1">
            <a:blip r:embed="rId20">
              <a:alphaModFix/>
            </a:blip>
            <a:srcRect b="0" l="0" r="0" t="0"/>
            <a:stretch/>
          </p:blipFill>
          <p:spPr>
            <a:xfrm>
              <a:off x="4284700" y="29592700"/>
              <a:ext cx="348267" cy="530699"/>
            </a:xfrm>
            <a:prstGeom prst="rect">
              <a:avLst/>
            </a:prstGeom>
            <a:noFill/>
            <a:ln>
              <a:noFill/>
            </a:ln>
          </p:spPr>
        </p:pic>
        <p:sp>
          <p:nvSpPr>
            <p:cNvPr id="222" name="Shape 222"/>
            <p:cNvSpPr txBox="1"/>
            <p:nvPr/>
          </p:nvSpPr>
          <p:spPr>
            <a:xfrm>
              <a:off x="6962775" y="28176050"/>
              <a:ext cx="3000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grpSp>
      <p:sp>
        <p:nvSpPr>
          <p:cNvPr id="223" name="Shape 223"/>
          <p:cNvSpPr txBox="1"/>
          <p:nvPr/>
        </p:nvSpPr>
        <p:spPr>
          <a:xfrm>
            <a:off x="11763075" y="28935725"/>
            <a:ext cx="5101800" cy="10601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2900" u="none" cap="none" strike="noStrike">
                <a:solidFill>
                  <a:srgbClr val="000000"/>
                </a:solidFill>
                <a:latin typeface="Trebuchet MS"/>
                <a:ea typeface="Trebuchet MS"/>
                <a:cs typeface="Trebuchet MS"/>
                <a:sym typeface="Trebuchet MS"/>
              </a:rPr>
              <a:t>Parametric-Aware Dependent Selection</a:t>
            </a:r>
          </a:p>
        </p:txBody>
      </p:sp>
      <p:sp>
        <p:nvSpPr>
          <p:cNvPr id="224" name="Shape 224"/>
          <p:cNvSpPr txBox="1"/>
          <p:nvPr/>
        </p:nvSpPr>
        <p:spPr>
          <a:xfrm>
            <a:off x="11949800" y="29779025"/>
            <a:ext cx="4787700" cy="1638000"/>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Gates that do not greatly impact delay are mapped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Times New Roman"/>
              <a:ea typeface="Times New Roman"/>
              <a:cs typeface="Times New Roman"/>
              <a:sym typeface="Times New Roman"/>
            </a:endParaRPr>
          </a:p>
        </p:txBody>
      </p:sp>
      <p:pic>
        <p:nvPicPr>
          <p:cNvPr id="225" name="Shape 225"/>
          <p:cNvPicPr preferRelativeResize="0"/>
          <p:nvPr/>
        </p:nvPicPr>
        <p:blipFill rotWithShape="1">
          <a:blip r:embed="rId21">
            <a:alphaModFix/>
          </a:blip>
          <a:srcRect b="0" l="0" r="0" t="0"/>
          <a:stretch/>
        </p:blipFill>
        <p:spPr>
          <a:xfrm>
            <a:off x="17536975" y="29075468"/>
            <a:ext cx="3479400" cy="2611173"/>
          </a:xfrm>
          <a:prstGeom prst="rect">
            <a:avLst/>
          </a:prstGeom>
          <a:noFill/>
          <a:ln>
            <a:noFill/>
          </a:ln>
        </p:spPr>
      </p:pic>
      <p:sp>
        <p:nvSpPr>
          <p:cNvPr id="226" name="Shape 226"/>
          <p:cNvSpPr txBox="1"/>
          <p:nvPr>
            <p:ph idx="1" type="body"/>
          </p:nvPr>
        </p:nvSpPr>
        <p:spPr>
          <a:xfrm>
            <a:off x="968425" y="9735086"/>
            <a:ext cx="10046999" cy="1407000"/>
          </a:xfrm>
          <a:prstGeom prst="rect">
            <a:avLst/>
          </a:prstGeom>
          <a:noFill/>
          <a:ln>
            <a:noFill/>
          </a:ln>
        </p:spPr>
        <p:txBody>
          <a:bodyPr anchorCtr="0" anchor="t" bIns="228575" lIns="228575" rIns="228575" tIns="228575">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3600" u="none" cap="none" strike="noStrike">
                <a:solidFill>
                  <a:srgbClr val="000000"/>
                </a:solidFill>
                <a:latin typeface="Trebuchet MS"/>
                <a:ea typeface="Trebuchet MS"/>
                <a:cs typeface="Trebuchet MS"/>
                <a:sym typeface="Trebuchet MS"/>
              </a:rPr>
              <a:t>Spin Transfer Torque Random Access Memory (STTRAM)</a:t>
            </a:r>
          </a:p>
        </p:txBody>
      </p:sp>
      <p:pic>
        <p:nvPicPr>
          <p:cNvPr id="227" name="Shape 227"/>
          <p:cNvPicPr preferRelativeResize="0"/>
          <p:nvPr/>
        </p:nvPicPr>
        <p:blipFill rotWithShape="1">
          <a:blip r:embed="rId22">
            <a:alphaModFix/>
          </a:blip>
          <a:srcRect b="0" l="0" r="0" t="0"/>
          <a:stretch/>
        </p:blipFill>
        <p:spPr>
          <a:xfrm>
            <a:off x="5000725" y="11966078"/>
            <a:ext cx="5929500" cy="3215700"/>
          </a:xfrm>
          <a:prstGeom prst="rect">
            <a:avLst/>
          </a:prstGeom>
          <a:noFill/>
          <a:ln>
            <a:noFill/>
          </a:ln>
        </p:spPr>
      </p:pic>
      <p:sp>
        <p:nvSpPr>
          <p:cNvPr id="228" name="Shape 228"/>
          <p:cNvSpPr/>
          <p:nvPr/>
        </p:nvSpPr>
        <p:spPr>
          <a:xfrm>
            <a:off x="5947625" y="12054375"/>
            <a:ext cx="1883099" cy="2069100"/>
          </a:xfrm>
          <a:prstGeom prst="wedgeRectCallout">
            <a:avLst>
              <a:gd fmla="val 82942" name="adj1"/>
              <a:gd fmla="val -1218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9" name="Shape 229"/>
          <p:cNvSpPr txBox="1"/>
          <p:nvPr/>
        </p:nvSpPr>
        <p:spPr>
          <a:xfrm>
            <a:off x="1340125" y="11184986"/>
            <a:ext cx="4075199" cy="5056500"/>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STT technology offers non-volatile information storage using Magnetic Tunnel Junctions (MTJ) </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Offers more flexibility compared to current information storage technology such as DRAM, SRAM</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Reconfigurable memory technology</a:t>
            </a:r>
          </a:p>
        </p:txBody>
      </p:sp>
      <p:sp>
        <p:nvSpPr>
          <p:cNvPr id="230" name="Shape 230"/>
          <p:cNvSpPr txBox="1"/>
          <p:nvPr/>
        </p:nvSpPr>
        <p:spPr>
          <a:xfrm>
            <a:off x="22205875" y="59025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Individual Gate Mapping Results</a:t>
            </a:r>
          </a:p>
        </p:txBody>
      </p:sp>
      <p:sp>
        <p:nvSpPr>
          <p:cNvPr id="231" name="Shape 231"/>
          <p:cNvSpPr txBox="1"/>
          <p:nvPr/>
        </p:nvSpPr>
        <p:spPr>
          <a:xfrm>
            <a:off x="22205875" y="192399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Multiple Gate Mapping Results</a:t>
            </a:r>
          </a:p>
        </p:txBody>
      </p:sp>
      <p:pic>
        <p:nvPicPr>
          <p:cNvPr id="232" name="Shape 232"/>
          <p:cNvPicPr preferRelativeResize="0"/>
          <p:nvPr/>
        </p:nvPicPr>
        <p:blipFill rotWithShape="1">
          <a:blip r:embed="rId23">
            <a:alphaModFix/>
          </a:blip>
          <a:srcRect b="0" l="0" r="0" t="0"/>
          <a:stretch/>
        </p:blipFill>
        <p:spPr>
          <a:xfrm>
            <a:off x="27531300" y="13518200"/>
            <a:ext cx="4682399" cy="4111625"/>
          </a:xfrm>
          <a:prstGeom prst="rect">
            <a:avLst/>
          </a:prstGeom>
          <a:noFill/>
          <a:ln>
            <a:noFill/>
          </a:ln>
        </p:spPr>
      </p:pic>
      <p:sp>
        <p:nvSpPr>
          <p:cNvPr id="233" name="Shape 233"/>
          <p:cNvSpPr txBox="1"/>
          <p:nvPr/>
        </p:nvSpPr>
        <p:spPr>
          <a:xfrm>
            <a:off x="27511550" y="17703512"/>
            <a:ext cx="5002200" cy="1365599"/>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PDP is the most accurate way to compared all the mapped gates</a:t>
            </a:r>
          </a:p>
        </p:txBody>
      </p:sp>
      <p:sp>
        <p:nvSpPr>
          <p:cNvPr id="234" name="Shape 234"/>
          <p:cNvSpPr txBox="1"/>
          <p:nvPr/>
        </p:nvSpPr>
        <p:spPr>
          <a:xfrm>
            <a:off x="22658098" y="25193100"/>
            <a:ext cx="4682399" cy="11829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Independent selection produced no delay overhead</a:t>
            </a:r>
          </a:p>
        </p:txBody>
      </p:sp>
      <p:sp>
        <p:nvSpPr>
          <p:cNvPr id="235" name="Shape 235"/>
          <p:cNvSpPr txBox="1"/>
          <p:nvPr/>
        </p:nvSpPr>
        <p:spPr>
          <a:xfrm>
            <a:off x="27314975" y="25402350"/>
            <a:ext cx="4682399" cy="11829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Parametric-aware dependent selection required the most power</a:t>
            </a:r>
          </a:p>
        </p:txBody>
      </p:sp>
      <p:sp>
        <p:nvSpPr>
          <p:cNvPr id="236" name="Shape 236"/>
          <p:cNvSpPr txBox="1"/>
          <p:nvPr/>
        </p:nvSpPr>
        <p:spPr>
          <a:xfrm>
            <a:off x="22667023" y="30536900"/>
            <a:ext cx="4682399" cy="11829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chemeClr val="dk1"/>
                </a:solidFill>
                <a:latin typeface="Times New Roman"/>
                <a:ea typeface="Times New Roman"/>
                <a:cs typeface="Times New Roman"/>
                <a:sym typeface="Times New Roman"/>
              </a:rPr>
              <a:t>Parametric-aware dependent selection occupies the most area</a:t>
            </a:r>
          </a:p>
        </p:txBody>
      </p:sp>
      <p:sp>
        <p:nvSpPr>
          <p:cNvPr id="237" name="Shape 237"/>
          <p:cNvSpPr txBox="1"/>
          <p:nvPr/>
        </p:nvSpPr>
        <p:spPr>
          <a:xfrm>
            <a:off x="27314975" y="30536900"/>
            <a:ext cx="4682399" cy="1182900"/>
          </a:xfrm>
          <a:prstGeom prst="rect">
            <a:avLst/>
          </a:prstGeom>
          <a:noFill/>
          <a:ln>
            <a:noFill/>
          </a:ln>
        </p:spPr>
        <p:txBody>
          <a:bodyPr anchorCtr="0" anchor="ctr"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chemeClr val="dk1"/>
                </a:solidFill>
                <a:latin typeface="Times New Roman"/>
                <a:ea typeface="Times New Roman"/>
                <a:cs typeface="Times New Roman"/>
                <a:sym typeface="Times New Roman"/>
              </a:rPr>
              <a:t>Parametric-aware dependent selection rated highest in PDP</a:t>
            </a:r>
          </a:p>
        </p:txBody>
      </p:sp>
      <p:pic>
        <p:nvPicPr>
          <p:cNvPr id="238" name="Shape 238"/>
          <p:cNvPicPr preferRelativeResize="0"/>
          <p:nvPr/>
        </p:nvPicPr>
        <p:blipFill rotWithShape="1">
          <a:blip r:embed="rId24">
            <a:alphaModFix/>
          </a:blip>
          <a:srcRect b="0" l="0" r="0" t="0"/>
          <a:stretch/>
        </p:blipFill>
        <p:spPr>
          <a:xfrm>
            <a:off x="7153300" y="21371350"/>
            <a:ext cx="3295500" cy="2069100"/>
          </a:xfrm>
          <a:prstGeom prst="rect">
            <a:avLst/>
          </a:prstGeom>
          <a:noFill/>
          <a:ln>
            <a:noFill/>
          </a:ln>
        </p:spPr>
      </p:pic>
      <p:pic>
        <p:nvPicPr>
          <p:cNvPr descr="critical_path_dep.png" id="239" name="Shape 239"/>
          <p:cNvPicPr preferRelativeResize="0"/>
          <p:nvPr/>
        </p:nvPicPr>
        <p:blipFill rotWithShape="1">
          <a:blip r:embed="rId25">
            <a:alphaModFix/>
          </a:blip>
          <a:srcRect b="0" l="0" r="0" t="0"/>
          <a:stretch/>
        </p:blipFill>
        <p:spPr>
          <a:xfrm>
            <a:off x="33331375" y="12735449"/>
            <a:ext cx="4565323" cy="3414399"/>
          </a:xfrm>
          <a:prstGeom prst="rect">
            <a:avLst/>
          </a:prstGeom>
          <a:noFill/>
          <a:ln>
            <a:noFill/>
          </a:ln>
        </p:spPr>
      </p:pic>
      <p:pic>
        <p:nvPicPr>
          <p:cNvPr descr="critical_path_par.png" id="240" name="Shape 240"/>
          <p:cNvPicPr preferRelativeResize="0"/>
          <p:nvPr/>
        </p:nvPicPr>
        <p:blipFill rotWithShape="1">
          <a:blip r:embed="rId26">
            <a:alphaModFix/>
          </a:blip>
          <a:srcRect b="0" l="0" r="0" t="0"/>
          <a:stretch/>
        </p:blipFill>
        <p:spPr>
          <a:xfrm>
            <a:off x="38125300" y="12732799"/>
            <a:ext cx="4565312" cy="3419698"/>
          </a:xfrm>
          <a:prstGeom prst="rect">
            <a:avLst/>
          </a:prstGeom>
          <a:noFill/>
          <a:ln>
            <a:noFill/>
          </a:ln>
        </p:spPr>
      </p:pic>
      <p:sp>
        <p:nvSpPr>
          <p:cNvPr id="241" name="Shape 241"/>
          <p:cNvSpPr txBox="1"/>
          <p:nvPr/>
        </p:nvSpPr>
        <p:spPr>
          <a:xfrm>
            <a:off x="32971150" y="58999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Change in Critical Output</a:t>
            </a:r>
          </a:p>
        </p:txBody>
      </p:sp>
      <p:sp>
        <p:nvSpPr>
          <p:cNvPr id="242" name="Shape 242"/>
          <p:cNvSpPr txBox="1"/>
          <p:nvPr/>
        </p:nvSpPr>
        <p:spPr>
          <a:xfrm>
            <a:off x="38287625" y="9140000"/>
            <a:ext cx="4474500" cy="3215700"/>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Critical path does not change when mapping independent selections</a:t>
            </a:r>
          </a:p>
          <a:p>
            <a:pPr indent="-381000" lvl="0" marL="457200" marR="0" rtl="0" algn="l">
              <a:lnSpc>
                <a:spcPct val="100000"/>
              </a:lnSpc>
              <a:spcBef>
                <a:spcPts val="100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Critical path changes when mapping dependent and parametric-aware dependent selections</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43" name="Shape 243"/>
          <p:cNvSpPr txBox="1"/>
          <p:nvPr/>
        </p:nvSpPr>
        <p:spPr>
          <a:xfrm>
            <a:off x="32920625" y="6830900"/>
            <a:ext cx="10046999" cy="1351500"/>
          </a:xfrm>
          <a:prstGeom prst="rect">
            <a:avLst/>
          </a:prstGeom>
          <a:noFill/>
          <a:ln>
            <a:noFill/>
          </a:ln>
        </p:spPr>
        <p:txBody>
          <a:bodyPr anchorCtr="0" anchor="t" bIns="91425" lIns="91425" rIns="91425" tIns="91425">
            <a:noAutofit/>
          </a:bodyPr>
          <a:lstStyle/>
          <a:p>
            <a:pPr indent="0" lvl="0" marL="45720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imes New Roman"/>
              <a:ea typeface="Times New Roman"/>
              <a:cs typeface="Times New Roman"/>
              <a:sym typeface="Times New Roman"/>
            </a:endParaRPr>
          </a:p>
        </p:txBody>
      </p:sp>
      <p:sp>
        <p:nvSpPr>
          <p:cNvPr id="244" name="Shape 244"/>
          <p:cNvSpPr txBox="1"/>
          <p:nvPr/>
        </p:nvSpPr>
        <p:spPr>
          <a:xfrm>
            <a:off x="33170675" y="6648050"/>
            <a:ext cx="9707400" cy="163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The critical output is the indication of where the critical path ends. When mapping the gates, we also focused on the whether or not the critical output changes. This change in the critical output meant that the critical path had changed as well; this tells us which specific mappings cause significant delay.  </a:t>
            </a:r>
          </a:p>
        </p:txBody>
      </p:sp>
      <p:sp>
        <p:nvSpPr>
          <p:cNvPr id="245" name="Shape 245"/>
          <p:cNvSpPr txBox="1"/>
          <p:nvPr/>
        </p:nvSpPr>
        <p:spPr>
          <a:xfrm>
            <a:off x="22375675" y="6656425"/>
            <a:ext cx="9855900" cy="1351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All the 30 gates in the 4-bit adder were individually mapped to measure the time delay, active power consumption, area and power delay product. Data is then compared to that of all Custom CMOS.</a:t>
            </a:r>
          </a:p>
        </p:txBody>
      </p:sp>
      <p:sp>
        <p:nvSpPr>
          <p:cNvPr id="246" name="Shape 246"/>
          <p:cNvSpPr txBox="1"/>
          <p:nvPr/>
        </p:nvSpPr>
        <p:spPr>
          <a:xfrm>
            <a:off x="22375675" y="20152700"/>
            <a:ext cx="9707400" cy="1351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Multiple gates were selected using the algorithms and the individual mapping results. Most gates that produced delay overhead were not selected. Selected gates with delay overhead were chosen to protect vulnerability. </a:t>
            </a:r>
          </a:p>
        </p:txBody>
      </p:sp>
      <p:pic>
        <p:nvPicPr>
          <p:cNvPr id="247" name="Shape 247"/>
          <p:cNvPicPr preferRelativeResize="0"/>
          <p:nvPr/>
        </p:nvPicPr>
        <p:blipFill rotWithShape="1">
          <a:blip r:embed="rId10">
            <a:alphaModFix/>
          </a:blip>
          <a:srcRect b="0" l="0" r="0" t="0"/>
          <a:stretch/>
        </p:blipFill>
        <p:spPr>
          <a:xfrm>
            <a:off x="33331375" y="9097624"/>
            <a:ext cx="4565326" cy="3406901"/>
          </a:xfrm>
          <a:prstGeom prst="rect">
            <a:avLst/>
          </a:prstGeom>
          <a:noFill/>
          <a:ln>
            <a:noFill/>
          </a:ln>
        </p:spPr>
      </p:pic>
      <p:sp>
        <p:nvSpPr>
          <p:cNvPr id="248" name="Shape 248"/>
          <p:cNvSpPr txBox="1"/>
          <p:nvPr/>
        </p:nvSpPr>
        <p:spPr>
          <a:xfrm>
            <a:off x="7160675" y="23661400"/>
            <a:ext cx="3295500" cy="1060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Microscopic view of MTJ</a:t>
            </a:r>
          </a:p>
          <a:p>
            <a:pPr indent="0" lvl="0" marL="0" marR="0" rtl="0" algn="l">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[T. Kawahara, Microelectronics Reliability Jr.]</a:t>
            </a:r>
          </a:p>
        </p:txBody>
      </p:sp>
      <p:sp>
        <p:nvSpPr>
          <p:cNvPr id="249" name="Shape 249"/>
          <p:cNvSpPr txBox="1"/>
          <p:nvPr/>
        </p:nvSpPr>
        <p:spPr>
          <a:xfrm>
            <a:off x="3675925" y="30702525"/>
            <a:ext cx="2876100" cy="57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[Hamid Mahmoodi]</a:t>
            </a:r>
          </a:p>
        </p:txBody>
      </p:sp>
      <p:sp>
        <p:nvSpPr>
          <p:cNvPr id="250" name="Shape 250"/>
          <p:cNvSpPr txBox="1"/>
          <p:nvPr/>
        </p:nvSpPr>
        <p:spPr>
          <a:xfrm>
            <a:off x="317477" y="31800615"/>
            <a:ext cx="184666"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51" name="Shape 251"/>
          <p:cNvPicPr preferRelativeResize="0"/>
          <p:nvPr/>
        </p:nvPicPr>
        <p:blipFill rotWithShape="1">
          <a:blip r:embed="rId27">
            <a:alphaModFix/>
          </a:blip>
          <a:srcRect b="0" l="0" r="0" t="0"/>
          <a:stretch/>
        </p:blipFill>
        <p:spPr>
          <a:xfrm>
            <a:off x="44057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70"/>
              </a:srgbClr>
            </a:outerShdw>
          </a:effectLst>
        </p:spPr>
      </p:pic>
      <p:pic>
        <p:nvPicPr>
          <p:cNvPr id="252" name="Shape 252"/>
          <p:cNvPicPr preferRelativeResize="0"/>
          <p:nvPr/>
        </p:nvPicPr>
        <p:blipFill rotWithShape="1">
          <a:blip r:embed="rId28">
            <a:alphaModFix/>
          </a:blip>
          <a:srcRect b="0" l="0" r="0" t="0"/>
          <a:stretch/>
        </p:blipFill>
        <p:spPr>
          <a:xfrm>
            <a:off x="4057452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70"/>
              </a:srgbClr>
            </a:outerShdw>
          </a:effectLst>
        </p:spPr>
      </p:pic>
      <p:sp>
        <p:nvSpPr>
          <p:cNvPr id="253" name="Shape 253"/>
          <p:cNvSpPr/>
          <p:nvPr/>
        </p:nvSpPr>
        <p:spPr>
          <a:xfrm>
            <a:off x="40346900" y="3447200"/>
            <a:ext cx="3295500" cy="14070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0000"/>
              </a:solidFill>
            </a:endParaRPr>
          </a:p>
        </p:txBody>
      </p:sp>
      <p:sp>
        <p:nvSpPr>
          <p:cNvPr id="254" name="Shape 254"/>
          <p:cNvSpPr/>
          <p:nvPr/>
        </p:nvSpPr>
        <p:spPr>
          <a:xfrm>
            <a:off x="21175" y="3402550"/>
            <a:ext cx="3295500" cy="14070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4F04AC"/>
            </a:gs>
            <a:gs pos="48000">
              <a:srgbClr val="620BAC"/>
            </a:gs>
            <a:gs pos="100000">
              <a:srgbClr val="E1E7F4"/>
            </a:gs>
          </a:gsLst>
          <a:lin ang="16200038" scaled="0"/>
        </a:gradFill>
      </p:bgPr>
    </p:bg>
    <p:spTree>
      <p:nvGrpSpPr>
        <p:cNvPr id="259" name="Shape 259"/>
        <p:cNvGrpSpPr/>
        <p:nvPr/>
      </p:nvGrpSpPr>
      <p:grpSpPr>
        <a:xfrm>
          <a:off x="0" y="0"/>
          <a:ext cx="0" cy="0"/>
          <a:chOff x="0" y="0"/>
          <a:chExt cx="0" cy="0"/>
        </a:xfrm>
      </p:grpSpPr>
      <p:sp>
        <p:nvSpPr>
          <p:cNvPr id="260" name="Shape 260"/>
          <p:cNvSpPr txBox="1"/>
          <p:nvPr>
            <p:ph idx="8" type="body"/>
          </p:nvPr>
        </p:nvSpPr>
        <p:spPr>
          <a:xfrm>
            <a:off x="11667660" y="20124900"/>
            <a:ext cx="10052098"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Multiple Gate Mapping</a:t>
            </a:r>
          </a:p>
        </p:txBody>
      </p:sp>
      <p:sp>
        <p:nvSpPr>
          <p:cNvPr id="261" name="Shape 261"/>
          <p:cNvSpPr txBox="1"/>
          <p:nvPr>
            <p:ph idx="9" type="body"/>
          </p:nvPr>
        </p:nvSpPr>
        <p:spPr>
          <a:xfrm>
            <a:off x="11852285" y="20596275"/>
            <a:ext cx="5017500" cy="2773499"/>
          </a:xfrm>
          <a:prstGeom prst="rect">
            <a:avLst/>
          </a:prstGeom>
          <a:noFill/>
          <a:ln>
            <a:noFill/>
          </a:ln>
        </p:spPr>
        <p:txBody>
          <a:bodyPr anchorCtr="0" anchor="t" bIns="228575" lIns="228575" rIns="228575" tIns="22857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Map multiple gate simultaneously and extract data</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Three optimization algorithms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Independent Selection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Dependent Selection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Parametric-Aware Dependent Selection</a:t>
            </a:r>
          </a:p>
          <a:p>
            <a:pPr indent="0" lvl="0" marL="0" marR="0" rtl="0" algn="l">
              <a:lnSpc>
                <a:spcPct val="100000"/>
              </a:lnSpc>
              <a:spcBef>
                <a:spcPts val="0"/>
              </a:spcBef>
              <a:spcAft>
                <a:spcPts val="0"/>
              </a:spcAft>
              <a:buClr>
                <a:srgbClr val="2C3F71"/>
              </a:buClr>
              <a:buSzPct val="25000"/>
              <a:buFont typeface="Arial"/>
              <a:buNone/>
            </a:pPr>
            <a:r>
              <a:t/>
            </a:r>
            <a:endParaRPr b="0" i="0" sz="2800" u="none" cap="none" strike="noStrike">
              <a:solidFill>
                <a:srgbClr val="4A86E8"/>
              </a:solidFill>
              <a:latin typeface="Times New Roman"/>
              <a:ea typeface="Times New Roman"/>
              <a:cs typeface="Times New Roman"/>
              <a:sym typeface="Times New Roman"/>
            </a:endParaRPr>
          </a:p>
        </p:txBody>
      </p:sp>
      <p:sp>
        <p:nvSpPr>
          <p:cNvPr id="262" name="Shape 262"/>
          <p:cNvSpPr txBox="1"/>
          <p:nvPr>
            <p:ph idx="13" type="body"/>
          </p:nvPr>
        </p:nvSpPr>
        <p:spPr>
          <a:xfrm>
            <a:off x="32920625" y="16354423"/>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Conclusion</a:t>
            </a:r>
          </a:p>
        </p:txBody>
      </p:sp>
      <p:sp>
        <p:nvSpPr>
          <p:cNvPr id="263" name="Shape 263"/>
          <p:cNvSpPr txBox="1"/>
          <p:nvPr>
            <p:ph idx="14" type="body"/>
          </p:nvPr>
        </p:nvSpPr>
        <p:spPr>
          <a:xfrm>
            <a:off x="11825875" y="25330168"/>
            <a:ext cx="5101800" cy="2069100"/>
          </a:xfrm>
          <a:prstGeom prst="rect">
            <a:avLst/>
          </a:prstGeom>
          <a:noFill/>
          <a:ln>
            <a:noFill/>
          </a:ln>
        </p:spPr>
        <p:txBody>
          <a:bodyPr anchorCtr="0" anchor="t" bIns="228575" lIns="228575" rIns="228575" tIns="22857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Randomly select gates in which their paths do not intersect</a:t>
            </a:r>
          </a:p>
        </p:txBody>
      </p:sp>
      <p:sp>
        <p:nvSpPr>
          <p:cNvPr id="264" name="Shape 264"/>
          <p:cNvSpPr txBox="1"/>
          <p:nvPr>
            <p:ph idx="15" type="body"/>
          </p:nvPr>
        </p:nvSpPr>
        <p:spPr>
          <a:xfrm>
            <a:off x="33060575" y="22634100"/>
            <a:ext cx="9817500" cy="9117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References</a:t>
            </a:r>
          </a:p>
        </p:txBody>
      </p:sp>
      <p:sp>
        <p:nvSpPr>
          <p:cNvPr id="265" name="Shape 265"/>
          <p:cNvSpPr txBox="1"/>
          <p:nvPr>
            <p:ph idx="16" type="body"/>
          </p:nvPr>
        </p:nvSpPr>
        <p:spPr>
          <a:xfrm>
            <a:off x="32918075" y="22982662"/>
            <a:ext cx="10052098" cy="5698799"/>
          </a:xfrm>
          <a:prstGeom prst="rect">
            <a:avLst/>
          </a:prstGeom>
          <a:noFill/>
          <a:ln>
            <a:noFill/>
          </a:ln>
        </p:spPr>
        <p:txBody>
          <a:bodyPr anchorCtr="0" anchor="t" bIns="228575" lIns="228575" rIns="228575" tIns="228575">
            <a:noAutofit/>
          </a:bodyPr>
          <a:lstStyle/>
          <a:p>
            <a:pPr indent="0" lvl="0" marL="0" marR="0" rtl="0" algn="just">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[1] Almasi, D., </a:t>
            </a:r>
            <a:r>
              <a:rPr b="0" i="1" lang="en-US" sz="2400" u="none" cap="none" strike="noStrike">
                <a:solidFill>
                  <a:srgbClr val="000000"/>
                </a:solidFill>
                <a:latin typeface="Times New Roman"/>
                <a:ea typeface="Times New Roman"/>
                <a:cs typeface="Times New Roman"/>
                <a:sym typeface="Times New Roman"/>
              </a:rPr>
              <a:t>Enhancing Hardware Security Using Spin Transfer Torque Logic</a:t>
            </a:r>
            <a:r>
              <a:rPr b="0" i="0" lang="en-US" sz="2400" u="none" cap="none" strike="noStrike">
                <a:solidFill>
                  <a:srgbClr val="000000"/>
                </a:solidFill>
                <a:latin typeface="Times New Roman"/>
                <a:ea typeface="Times New Roman"/>
                <a:cs typeface="Times New Roman"/>
                <a:sym typeface="Times New Roman"/>
              </a:rPr>
              <a:t>, in </a:t>
            </a:r>
            <a:r>
              <a:rPr b="0" i="1" lang="en-US" sz="2400" u="none" cap="none" strike="noStrike">
                <a:solidFill>
                  <a:srgbClr val="000000"/>
                </a:solidFill>
                <a:latin typeface="Times New Roman"/>
                <a:ea typeface="Times New Roman"/>
                <a:cs typeface="Times New Roman"/>
                <a:sym typeface="Times New Roman"/>
              </a:rPr>
              <a:t>Engineering of Embedded Electrical and Computer Systems</a:t>
            </a:r>
            <a:r>
              <a:rPr b="0" i="0" lang="en-US" sz="2400" u="none" cap="none" strike="noStrike">
                <a:solidFill>
                  <a:srgbClr val="000000"/>
                </a:solidFill>
                <a:latin typeface="Times New Roman"/>
                <a:ea typeface="Times New Roman"/>
                <a:cs typeface="Times New Roman"/>
                <a:sym typeface="Times New Roman"/>
              </a:rPr>
              <a:t>. 2015, San Francisco State University: San Francisco.</a:t>
            </a:r>
          </a:p>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[2] Mano, M. Morris and Kime. Charles R. </a:t>
            </a:r>
            <a:r>
              <a:rPr b="0" i="1" lang="en-US" sz="2400" u="none" cap="none" strike="noStrike">
                <a:solidFill>
                  <a:srgbClr val="000000"/>
                </a:solidFill>
                <a:latin typeface="Times New Roman"/>
                <a:ea typeface="Times New Roman"/>
                <a:cs typeface="Times New Roman"/>
                <a:sym typeface="Times New Roman"/>
              </a:rPr>
              <a:t>Logic and Computer Design Fundamentals</a:t>
            </a:r>
            <a:r>
              <a:rPr b="0" i="0" lang="en-US" sz="2400" u="none" cap="none" strike="noStrike">
                <a:solidFill>
                  <a:srgbClr val="000000"/>
                </a:solidFill>
                <a:latin typeface="Times New Roman"/>
                <a:ea typeface="Times New Roman"/>
                <a:cs typeface="Times New Roman"/>
                <a:sym typeface="Times New Roman"/>
              </a:rPr>
              <a:t>. New Jersey: Pearson Education, 2008. Book. </a:t>
            </a:r>
          </a:p>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[3] Winograd, T., et al., Preventing design reverse engineering with reconfigurable spin transfer torque LUT gates, in 17th International Symposium on Quality Electronic Design. 2016, IEEE: Santa Clara, CA. p. 242-247.</a:t>
            </a:r>
          </a:p>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[4] C. Augustine et. al., “Spin-Transfer Torque MRAMs for Low Power Memories: Perspective and Prospective,” IEEE Sensors Journal, vol. 12, no. 4, pp. 756 – 766, 2012.</a:t>
            </a:r>
          </a:p>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[5] Almasi D., Mahmoodi, H. Homayoun, H. Salmani, H.  “Device and Circuit Optimizations for Spin Transfer Torque Reconfigurable Logic”  </a:t>
            </a:r>
          </a:p>
          <a:p>
            <a:pPr indent="0" lvl="0" marL="0" marR="0" rtl="0" algn="just">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266" name="Shape 266"/>
          <p:cNvSpPr txBox="1"/>
          <p:nvPr>
            <p:ph idx="18" type="body"/>
          </p:nvPr>
        </p:nvSpPr>
        <p:spPr>
          <a:xfrm>
            <a:off x="5946150" y="1972449"/>
            <a:ext cx="31998899" cy="25958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lt1"/>
                </a:solidFill>
                <a:latin typeface="Trebuchet MS"/>
                <a:ea typeface="Trebuchet MS"/>
                <a:cs typeface="Trebuchet MS"/>
                <a:sym typeface="Trebuchet MS"/>
              </a:rPr>
              <a:t>Brandon Leung</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Yu Ting Huang</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Fernando Lorenzo</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Sergio Rodriguez</a:t>
            </a: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chemeClr val="lt1"/>
                </a:solidFill>
                <a:latin typeface="Trebuchet MS"/>
                <a:ea typeface="Trebuchet MS"/>
                <a:cs typeface="Trebuchet MS"/>
                <a:sym typeface="Trebuchet MS"/>
              </a:rPr>
              <a:t>, Janine Young</a:t>
            </a:r>
            <a:r>
              <a:rPr b="0" baseline="30000" i="0" lang="en-US" sz="3600" u="none" cap="none" strike="noStrike">
                <a:solidFill>
                  <a:schemeClr val="lt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rgbClr val="FFFFFF"/>
                </a:solidFill>
                <a:latin typeface="Trebuchet MS"/>
                <a:ea typeface="Trebuchet MS"/>
                <a:cs typeface="Trebuchet MS"/>
                <a:sym typeface="Trebuchet MS"/>
              </a:rPr>
              <a:t>Graduate Mentor: Aliyar Attaran</a:t>
            </a:r>
            <a:r>
              <a:rPr b="0" baseline="30000" i="0" lang="en-US" sz="3600" u="none" cap="none" strike="noStrike">
                <a:solidFill>
                  <a:schemeClr val="lt1"/>
                </a:solidFill>
                <a:latin typeface="Trebuchet MS"/>
                <a:ea typeface="Trebuchet MS"/>
                <a:cs typeface="Trebuchet MS"/>
                <a:sym typeface="Trebuchet MS"/>
              </a:rPr>
              <a:t>2</a:t>
            </a:r>
            <a:r>
              <a:rPr b="0" i="0" lang="en-US" sz="3600" u="none" cap="none" strike="noStrike">
                <a:solidFill>
                  <a:srgbClr val="FFFFFF"/>
                </a:solidFill>
                <a:latin typeface="Trebuchet MS"/>
                <a:ea typeface="Trebuchet MS"/>
                <a:cs typeface="Trebuchet MS"/>
                <a:sym typeface="Trebuchet MS"/>
              </a:rPr>
              <a:t>, Advisor: Hamid Mahmoodi</a:t>
            </a:r>
            <a:r>
              <a:rPr b="0" baseline="30000" i="0" lang="en-US" sz="3600" u="none" cap="none" strike="noStrike">
                <a:solidFill>
                  <a:schemeClr val="lt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3600" u="none" cap="none" strike="noStrike">
                <a:solidFill>
                  <a:schemeClr val="lt1"/>
                </a:solidFill>
                <a:latin typeface="Trebuchet MS"/>
                <a:ea typeface="Trebuchet MS"/>
                <a:cs typeface="Trebuchet MS"/>
                <a:sym typeface="Trebuchet MS"/>
              </a:rPr>
              <a:t>1</a:t>
            </a:r>
            <a:r>
              <a:rPr b="0" i="0" lang="en-US" sz="3600" u="none" cap="none" strike="noStrike">
                <a:solidFill>
                  <a:srgbClr val="FFFFFF"/>
                </a:solidFill>
                <a:latin typeface="Calibri"/>
                <a:ea typeface="Calibri"/>
                <a:cs typeface="Calibri"/>
                <a:sym typeface="Calibri"/>
              </a:rPr>
              <a:t>Ca</a:t>
            </a:r>
            <a:r>
              <a:rPr b="0" i="0" lang="en-US" sz="3800" u="none" cap="none" strike="noStrike">
                <a:solidFill>
                  <a:srgbClr val="FFFFFF"/>
                </a:solidFill>
                <a:latin typeface="Calibri"/>
                <a:ea typeface="Calibri"/>
                <a:cs typeface="Calibri"/>
                <a:sym typeface="Calibri"/>
              </a:rPr>
              <a:t>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3600" u="none" cap="none" strike="noStrike">
                <a:solidFill>
                  <a:schemeClr val="lt1"/>
                </a:solidFill>
                <a:latin typeface="Trebuchet MS"/>
                <a:ea typeface="Trebuchet MS"/>
                <a:cs typeface="Trebuchet MS"/>
                <a:sym typeface="Trebuchet MS"/>
              </a:rPr>
              <a:t>2</a:t>
            </a:r>
            <a:r>
              <a:rPr b="0" i="0" lang="en-US" sz="3800" u="none" cap="none" strike="noStrike">
                <a:solidFill>
                  <a:srgbClr val="FFFFFF"/>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3800" u="none" cap="none" strike="noStrike">
              <a:solidFill>
                <a:srgbClr val="FFFFFF"/>
              </a:solidFill>
              <a:latin typeface="Calibri"/>
              <a:ea typeface="Calibri"/>
              <a:cs typeface="Calibri"/>
              <a:sym typeface="Calibri"/>
            </a:endParaRPr>
          </a:p>
        </p:txBody>
      </p:sp>
      <p:sp>
        <p:nvSpPr>
          <p:cNvPr id="267" name="Shape 267"/>
          <p:cNvSpPr txBox="1"/>
          <p:nvPr>
            <p:ph idx="20" type="body"/>
          </p:nvPr>
        </p:nvSpPr>
        <p:spPr>
          <a:xfrm>
            <a:off x="5419350" y="544500"/>
            <a:ext cx="33052499" cy="1158600"/>
          </a:xfrm>
          <a:prstGeom prst="rect">
            <a:avLst/>
          </a:prstGeom>
          <a:noFill/>
          <a:ln>
            <a:noFill/>
          </a:ln>
        </p:spPr>
        <p:txBody>
          <a:bodyPr anchorCtr="1"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1" i="0" lang="en-US" sz="6300" u="none" cap="none" strike="noStrike">
                <a:solidFill>
                  <a:schemeClr val="lt1"/>
                </a:solidFill>
                <a:latin typeface="Trebuchet MS"/>
                <a:ea typeface="Trebuchet MS"/>
                <a:cs typeface="Trebuchet MS"/>
                <a:sym typeface="Trebuchet MS"/>
              </a:rPr>
              <a:t>Efficient Logic Design Using Spin Transfer Torque Memory Technology &amp; Lookup Tables</a:t>
            </a:r>
          </a:p>
        </p:txBody>
      </p:sp>
      <p:sp>
        <p:nvSpPr>
          <p:cNvPr id="268" name="Shape 268"/>
          <p:cNvSpPr txBox="1"/>
          <p:nvPr/>
        </p:nvSpPr>
        <p:spPr>
          <a:xfrm>
            <a:off x="898600" y="16067600"/>
            <a:ext cx="10052098" cy="753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Magnetic Tunnel Junction</a:t>
            </a:r>
          </a:p>
        </p:txBody>
      </p:sp>
      <p:sp>
        <p:nvSpPr>
          <p:cNvPr id="269" name="Shape 269"/>
          <p:cNvSpPr txBox="1"/>
          <p:nvPr/>
        </p:nvSpPr>
        <p:spPr>
          <a:xfrm>
            <a:off x="1215174" y="16821487"/>
            <a:ext cx="9351000" cy="3734099"/>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Composition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2 ferromagnetic layers Includes:</a:t>
            </a:r>
          </a:p>
          <a:p>
            <a:pPr indent="-381000" lvl="2" marL="13716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Free layer - magnetic field orientation can be changed</a:t>
            </a:r>
          </a:p>
          <a:p>
            <a:pPr indent="-381000" lvl="2" marL="13716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Fixed layer - magnetic field orientation cannot be changed</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Oxide barrier</a:t>
            </a:r>
          </a:p>
          <a:p>
            <a:pPr indent="-381000" lvl="0" marL="4572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Used to store information</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Information is sensed as resistances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Resistance is sensed by applying a current to MTJs layers</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Low resistance is logic state 0</a:t>
            </a:r>
          </a:p>
          <a:p>
            <a:pPr indent="-381000" lvl="1" marL="914400" marR="0" rtl="0" algn="l">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High resistance is logic state 1</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4A86E8"/>
              </a:solidFill>
              <a:latin typeface="Arial"/>
              <a:ea typeface="Arial"/>
              <a:cs typeface="Arial"/>
              <a:sym typeface="Arial"/>
            </a:endParaRPr>
          </a:p>
        </p:txBody>
      </p:sp>
      <p:sp>
        <p:nvSpPr>
          <p:cNvPr id="270" name="Shape 270"/>
          <p:cNvSpPr txBox="1"/>
          <p:nvPr/>
        </p:nvSpPr>
        <p:spPr>
          <a:xfrm>
            <a:off x="964300" y="25328700"/>
            <a:ext cx="10052098" cy="911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STT Based Look Up Table (STT-LUT)</a:t>
            </a:r>
          </a:p>
        </p:txBody>
      </p:sp>
      <p:sp>
        <p:nvSpPr>
          <p:cNvPr id="271" name="Shape 271"/>
          <p:cNvSpPr txBox="1"/>
          <p:nvPr/>
        </p:nvSpPr>
        <p:spPr>
          <a:xfrm>
            <a:off x="11651300" y="59025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Logic Implementation using STT-LUT</a:t>
            </a:r>
          </a:p>
        </p:txBody>
      </p:sp>
      <p:sp>
        <p:nvSpPr>
          <p:cNvPr id="272" name="Shape 272"/>
          <p:cNvSpPr txBox="1"/>
          <p:nvPr/>
        </p:nvSpPr>
        <p:spPr>
          <a:xfrm>
            <a:off x="11625975" y="7024835"/>
            <a:ext cx="5335199" cy="3462599"/>
          </a:xfrm>
          <a:prstGeom prst="rect">
            <a:avLst/>
          </a:prstGeom>
          <a:noFill/>
          <a:ln>
            <a:noFill/>
          </a:ln>
        </p:spPr>
        <p:txBody>
          <a:bodyPr anchorCtr="0" anchor="t" bIns="91425" lIns="91425" rIns="91425" tIns="91425">
            <a:noAutofit/>
          </a:bodyPr>
          <a:lstStyle/>
          <a:p>
            <a:pPr indent="-254000" lvl="0" marL="457200" marR="0" rtl="0" algn="just">
              <a:lnSpc>
                <a:spcPct val="100000"/>
              </a:lnSpc>
              <a:spcBef>
                <a:spcPts val="0"/>
              </a:spcBef>
              <a:spcAft>
                <a:spcPts val="0"/>
              </a:spcAft>
              <a:buClr>
                <a:srgbClr val="000000"/>
              </a:buClr>
              <a:buSzPct val="100000"/>
              <a:buFont typeface="Noto Sans Symbols"/>
              <a:buChar char="●"/>
            </a:pPr>
            <a:r>
              <a:rPr b="0" i="0" lang="en-US" sz="2800" u="none" cap="none" strike="noStrike">
                <a:solidFill>
                  <a:srgbClr val="000000"/>
                </a:solidFill>
                <a:latin typeface="Times New Roman"/>
                <a:ea typeface="Times New Roman"/>
                <a:cs typeface="Times New Roman"/>
                <a:sym typeface="Times New Roman"/>
              </a:rPr>
              <a:t>Contents of STT-LUTs can be programmed to implement any arbitrary logic function </a:t>
            </a:r>
          </a:p>
          <a:p>
            <a:pPr indent="-254000" lvl="0" marL="457200" marR="0" rtl="0" algn="just">
              <a:lnSpc>
                <a:spcPct val="100000"/>
              </a:lnSpc>
              <a:spcBef>
                <a:spcPts val="200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STT-LUTs improve security and are non-volatile</a:t>
            </a:r>
          </a:p>
          <a:p>
            <a:pPr indent="-254000" lvl="0" marL="457200" marR="0" rtl="0" algn="just">
              <a:lnSpc>
                <a:spcPct val="100000"/>
              </a:lnSpc>
              <a:spcBef>
                <a:spcPts val="200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Require more time, power, and transistors to operate</a:t>
            </a:r>
          </a:p>
        </p:txBody>
      </p:sp>
      <p:pic>
        <p:nvPicPr>
          <p:cNvPr id="273" name="Shape 273"/>
          <p:cNvPicPr preferRelativeResize="0"/>
          <p:nvPr/>
        </p:nvPicPr>
        <p:blipFill rotWithShape="1">
          <a:blip r:embed="rId4">
            <a:alphaModFix/>
          </a:blip>
          <a:srcRect b="0" l="0" r="0" t="0"/>
          <a:stretch/>
        </p:blipFill>
        <p:spPr>
          <a:xfrm>
            <a:off x="17212687" y="6813099"/>
            <a:ext cx="4127975" cy="3831009"/>
          </a:xfrm>
          <a:prstGeom prst="rect">
            <a:avLst/>
          </a:prstGeom>
          <a:noFill/>
          <a:ln>
            <a:noFill/>
          </a:ln>
        </p:spPr>
      </p:pic>
      <p:sp>
        <p:nvSpPr>
          <p:cNvPr id="274" name="Shape 274"/>
          <p:cNvSpPr txBox="1"/>
          <p:nvPr/>
        </p:nvSpPr>
        <p:spPr>
          <a:xfrm>
            <a:off x="11603960" y="10526275"/>
            <a:ext cx="10046999" cy="8462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3600" u="none" cap="none" strike="noStrike">
                <a:solidFill>
                  <a:srgbClr val="000000"/>
                </a:solidFill>
                <a:latin typeface="Trebuchet MS"/>
                <a:ea typeface="Trebuchet MS"/>
                <a:cs typeface="Trebuchet MS"/>
                <a:sym typeface="Trebuchet MS"/>
              </a:rPr>
              <a:t>Case Study: 4-bit Adder</a:t>
            </a:r>
          </a:p>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FF"/>
              </a:solidFill>
              <a:latin typeface="Arial"/>
              <a:ea typeface="Arial"/>
              <a:cs typeface="Arial"/>
              <a:sym typeface="Arial"/>
            </a:endParaRPr>
          </a:p>
        </p:txBody>
      </p:sp>
      <p:sp>
        <p:nvSpPr>
          <p:cNvPr id="275" name="Shape 275"/>
          <p:cNvSpPr txBox="1"/>
          <p:nvPr/>
        </p:nvSpPr>
        <p:spPr>
          <a:xfrm>
            <a:off x="11625960" y="11185000"/>
            <a:ext cx="4682399" cy="3950700"/>
          </a:xfrm>
          <a:prstGeom prst="rect">
            <a:avLst/>
          </a:prstGeom>
          <a:noFill/>
          <a:ln>
            <a:noFill/>
          </a:ln>
        </p:spPr>
        <p:txBody>
          <a:bodyPr anchorCtr="0" anchor="t" bIns="91425" lIns="91425" rIns="91425" tIns="91425">
            <a:noAutofit/>
          </a:bodyPr>
          <a:lstStyle/>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Gate-level schematic of 4-bit adder showing the critical path, which is </a:t>
            </a:r>
            <a:r>
              <a:rPr b="0" i="0" lang="en-US" sz="2800" u="none" cap="none" strike="noStrike">
                <a:solidFill>
                  <a:schemeClr val="dk1"/>
                </a:solidFill>
                <a:latin typeface="Times New Roman"/>
                <a:ea typeface="Times New Roman"/>
                <a:cs typeface="Times New Roman"/>
                <a:sym typeface="Times New Roman"/>
              </a:rPr>
              <a:t>the pathway with the most delay and passes the most number of gates</a:t>
            </a:r>
          </a:p>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LUT replacement of all the gates on the critical path causes delay overhead</a:t>
            </a:r>
          </a:p>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LUT replacement of some non-critical gates results in delay overhead and change of the critical path</a:t>
            </a:r>
          </a:p>
        </p:txBody>
      </p:sp>
      <p:pic>
        <p:nvPicPr>
          <p:cNvPr id="276" name="Shape 276"/>
          <p:cNvPicPr preferRelativeResize="0"/>
          <p:nvPr/>
        </p:nvPicPr>
        <p:blipFill rotWithShape="1">
          <a:blip r:embed="rId5">
            <a:alphaModFix/>
          </a:blip>
          <a:srcRect b="0" l="0" r="0" t="0"/>
          <a:stretch/>
        </p:blipFill>
        <p:spPr>
          <a:xfrm>
            <a:off x="16599848" y="11702060"/>
            <a:ext cx="4787700" cy="3743700"/>
          </a:xfrm>
          <a:prstGeom prst="rect">
            <a:avLst/>
          </a:prstGeom>
          <a:noFill/>
          <a:ln>
            <a:noFill/>
          </a:ln>
        </p:spPr>
      </p:pic>
      <p:sp>
        <p:nvSpPr>
          <p:cNvPr id="277" name="Shape 277"/>
          <p:cNvSpPr txBox="1"/>
          <p:nvPr/>
        </p:nvSpPr>
        <p:spPr>
          <a:xfrm>
            <a:off x="11603975" y="16850025"/>
            <a:ext cx="10047000" cy="8463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Individual Gate Mapping</a:t>
            </a:r>
          </a:p>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FF"/>
              </a:solidFill>
              <a:latin typeface="Arial"/>
              <a:ea typeface="Arial"/>
              <a:cs typeface="Arial"/>
              <a:sym typeface="Arial"/>
            </a:endParaRPr>
          </a:p>
        </p:txBody>
      </p:sp>
      <p:sp>
        <p:nvSpPr>
          <p:cNvPr id="278" name="Shape 278"/>
          <p:cNvSpPr txBox="1"/>
          <p:nvPr/>
        </p:nvSpPr>
        <p:spPr>
          <a:xfrm>
            <a:off x="11717325" y="17494587"/>
            <a:ext cx="5682299" cy="2595898"/>
          </a:xfrm>
          <a:prstGeom prst="rect">
            <a:avLst/>
          </a:prstGeom>
          <a:noFill/>
          <a:ln>
            <a:noFill/>
          </a:ln>
        </p:spPr>
        <p:txBody>
          <a:bodyPr anchorCtr="0" anchor="t" bIns="91425" lIns="91425" rIns="91425" tIns="91425">
            <a:noAutofit/>
          </a:bodyPr>
          <a:lstStyle/>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Each logic gate can be replaced by Lookup Table programmed with the corresponding truth table of the logic gate</a:t>
            </a:r>
          </a:p>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Simulate and extract data from each mapped gate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Arial"/>
              <a:ea typeface="Arial"/>
              <a:cs typeface="Arial"/>
              <a:sym typeface="Arial"/>
            </a:endParaRPr>
          </a:p>
        </p:txBody>
      </p:sp>
      <p:grpSp>
        <p:nvGrpSpPr>
          <p:cNvPr id="279" name="Shape 279"/>
          <p:cNvGrpSpPr/>
          <p:nvPr/>
        </p:nvGrpSpPr>
        <p:grpSpPr>
          <a:xfrm>
            <a:off x="17319674" y="17654235"/>
            <a:ext cx="3822898" cy="2175660"/>
            <a:chOff x="4924925" y="1929272"/>
            <a:chExt cx="3479475" cy="2069101"/>
          </a:xfrm>
        </p:grpSpPr>
        <p:sp>
          <p:nvSpPr>
            <p:cNvPr id="280" name="Shape 280"/>
            <p:cNvSpPr/>
            <p:nvPr/>
          </p:nvSpPr>
          <p:spPr>
            <a:xfrm>
              <a:off x="5964750" y="3106775"/>
              <a:ext cx="1638300" cy="855300"/>
            </a:xfrm>
            <a:prstGeom prst="roundRect">
              <a:avLst>
                <a:gd fmla="val 16667" name="adj"/>
              </a:avLst>
            </a:prstGeom>
            <a:solidFill>
              <a:srgbClr val="F9CB9C"/>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81" name="Shape 281"/>
            <p:cNvPicPr preferRelativeResize="0"/>
            <p:nvPr/>
          </p:nvPicPr>
          <p:blipFill rotWithShape="1">
            <a:blip r:embed="rId6">
              <a:alphaModFix/>
            </a:blip>
            <a:srcRect b="0" l="61149" r="12697" t="0"/>
            <a:stretch/>
          </p:blipFill>
          <p:spPr>
            <a:xfrm>
              <a:off x="6004837" y="3070474"/>
              <a:ext cx="1558125" cy="927900"/>
            </a:xfrm>
            <a:prstGeom prst="rect">
              <a:avLst/>
            </a:prstGeom>
            <a:noFill/>
            <a:ln>
              <a:noFill/>
            </a:ln>
          </p:spPr>
        </p:pic>
        <p:grpSp>
          <p:nvGrpSpPr>
            <p:cNvPr id="282" name="Shape 282"/>
            <p:cNvGrpSpPr/>
            <p:nvPr/>
          </p:nvGrpSpPr>
          <p:grpSpPr>
            <a:xfrm>
              <a:off x="4924925" y="1929272"/>
              <a:ext cx="3479475" cy="1265212"/>
              <a:chOff x="4159875" y="2381747"/>
              <a:chExt cx="3479475" cy="1265212"/>
            </a:xfrm>
          </p:grpSpPr>
          <p:sp>
            <p:nvSpPr>
              <p:cNvPr id="283" name="Shape 283"/>
              <p:cNvSpPr/>
              <p:nvPr/>
            </p:nvSpPr>
            <p:spPr>
              <a:xfrm>
                <a:off x="4309350" y="2457400"/>
                <a:ext cx="3330000" cy="1113900"/>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84" name="Shape 284"/>
              <p:cNvGrpSpPr/>
              <p:nvPr/>
            </p:nvGrpSpPr>
            <p:grpSpPr>
              <a:xfrm>
                <a:off x="4159875" y="2381747"/>
                <a:ext cx="3426792" cy="1265212"/>
                <a:chOff x="4159875" y="2263810"/>
                <a:chExt cx="3426792" cy="1265212"/>
              </a:xfrm>
            </p:grpSpPr>
            <p:pic>
              <p:nvPicPr>
                <p:cNvPr id="285" name="Shape 285"/>
                <p:cNvPicPr preferRelativeResize="0"/>
                <p:nvPr/>
              </p:nvPicPr>
              <p:blipFill rotWithShape="1">
                <a:blip r:embed="rId7">
                  <a:alphaModFix/>
                </a:blip>
                <a:srcRect b="0" l="44393" r="0" t="3043"/>
                <a:stretch/>
              </p:blipFill>
              <p:spPr>
                <a:xfrm>
                  <a:off x="4572969" y="2263810"/>
                  <a:ext cx="3013697" cy="1265212"/>
                </a:xfrm>
                <a:prstGeom prst="rect">
                  <a:avLst/>
                </a:prstGeom>
                <a:noFill/>
                <a:ln>
                  <a:noFill/>
                </a:ln>
              </p:spPr>
            </p:pic>
            <p:sp>
              <p:nvSpPr>
                <p:cNvPr id="286" name="Shape 286"/>
                <p:cNvSpPr txBox="1"/>
                <p:nvPr/>
              </p:nvSpPr>
              <p:spPr>
                <a:xfrm>
                  <a:off x="4159875" y="2947100"/>
                  <a:ext cx="493199" cy="4185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I3</a:t>
                  </a:r>
                </a:p>
                <a:p>
                  <a:pPr indent="0" lvl="0" marL="0" marR="0" rtl="0" algn="r">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I4</a:t>
                  </a:r>
                </a:p>
              </p:txBody>
            </p:sp>
          </p:grpSp>
        </p:grpSp>
        <p:sp>
          <p:nvSpPr>
            <p:cNvPr id="287" name="Shape 287"/>
            <p:cNvSpPr/>
            <p:nvPr/>
          </p:nvSpPr>
          <p:spPr>
            <a:xfrm>
              <a:off x="5724375" y="2009175"/>
              <a:ext cx="1112998" cy="927900"/>
            </a:xfrm>
            <a:prstGeom prst="wedgeEllipseCallout">
              <a:avLst>
                <a:gd fmla="val 11597" name="adj1"/>
                <a:gd fmla="val 7857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88" name="Shape 288"/>
          <p:cNvSpPr txBox="1"/>
          <p:nvPr/>
        </p:nvSpPr>
        <p:spPr>
          <a:xfrm>
            <a:off x="22429487" y="11942500"/>
            <a:ext cx="4474500" cy="16380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LUT replacement of a gate may result in delay overhead</a:t>
            </a:r>
          </a:p>
        </p:txBody>
      </p:sp>
      <p:pic>
        <p:nvPicPr>
          <p:cNvPr id="289" name="Shape 289"/>
          <p:cNvPicPr preferRelativeResize="0"/>
          <p:nvPr/>
        </p:nvPicPr>
        <p:blipFill rotWithShape="1">
          <a:blip r:embed="rId8">
            <a:alphaModFix/>
          </a:blip>
          <a:srcRect b="0" l="0" r="0" t="0"/>
          <a:stretch/>
        </p:blipFill>
        <p:spPr>
          <a:xfrm>
            <a:off x="22667023" y="8172125"/>
            <a:ext cx="4682399" cy="3843550"/>
          </a:xfrm>
          <a:prstGeom prst="rect">
            <a:avLst/>
          </a:prstGeom>
          <a:noFill/>
          <a:ln>
            <a:noFill/>
          </a:ln>
        </p:spPr>
      </p:pic>
      <p:grpSp>
        <p:nvGrpSpPr>
          <p:cNvPr id="290" name="Shape 290"/>
          <p:cNvGrpSpPr/>
          <p:nvPr/>
        </p:nvGrpSpPr>
        <p:grpSpPr>
          <a:xfrm>
            <a:off x="16758070" y="20933161"/>
            <a:ext cx="4793743" cy="2099730"/>
            <a:chOff x="2890400" y="1371600"/>
            <a:chExt cx="6007199" cy="2890598"/>
          </a:xfrm>
        </p:grpSpPr>
        <p:sp>
          <p:nvSpPr>
            <p:cNvPr id="291" name="Shape 291"/>
            <p:cNvSpPr/>
            <p:nvPr/>
          </p:nvSpPr>
          <p:spPr>
            <a:xfrm>
              <a:off x="4491025" y="2774800"/>
              <a:ext cx="3032400" cy="1487398"/>
            </a:xfrm>
            <a:prstGeom prst="roundRect">
              <a:avLst>
                <a:gd fmla="val 16667" name="adj"/>
              </a:avLst>
            </a:prstGeom>
            <a:solidFill>
              <a:srgbClr val="00FF00"/>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92" name="Shape 292"/>
            <p:cNvPicPr preferRelativeResize="0"/>
            <p:nvPr/>
          </p:nvPicPr>
          <p:blipFill rotWithShape="1">
            <a:blip r:embed="rId9">
              <a:alphaModFix/>
            </a:blip>
            <a:srcRect b="0" l="0" r="0" t="0"/>
            <a:stretch/>
          </p:blipFill>
          <p:spPr>
            <a:xfrm>
              <a:off x="4684100" y="2891000"/>
              <a:ext cx="2802000" cy="1251898"/>
            </a:xfrm>
            <a:prstGeom prst="rect">
              <a:avLst/>
            </a:prstGeom>
            <a:noFill/>
            <a:ln>
              <a:noFill/>
            </a:ln>
          </p:spPr>
        </p:pic>
        <p:sp>
          <p:nvSpPr>
            <p:cNvPr id="293" name="Shape 293"/>
            <p:cNvSpPr/>
            <p:nvPr/>
          </p:nvSpPr>
          <p:spPr>
            <a:xfrm>
              <a:off x="2890400" y="1371600"/>
              <a:ext cx="6007199" cy="1421098"/>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94" name="Shape 294"/>
            <p:cNvPicPr preferRelativeResize="0"/>
            <p:nvPr/>
          </p:nvPicPr>
          <p:blipFill rotWithShape="1">
            <a:blip r:embed="rId7">
              <a:alphaModFix/>
            </a:blip>
            <a:srcRect b="0" l="0" r="0" t="0"/>
            <a:stretch/>
          </p:blipFill>
          <p:spPr>
            <a:xfrm>
              <a:off x="3375200" y="1478812"/>
              <a:ext cx="5419798" cy="1305000"/>
            </a:xfrm>
            <a:prstGeom prst="rect">
              <a:avLst/>
            </a:prstGeom>
            <a:noFill/>
            <a:ln>
              <a:noFill/>
            </a:ln>
          </p:spPr>
        </p:pic>
        <p:sp>
          <p:nvSpPr>
            <p:cNvPr id="295" name="Shape 295"/>
            <p:cNvSpPr/>
            <p:nvPr/>
          </p:nvSpPr>
          <p:spPr>
            <a:xfrm>
              <a:off x="4755575" y="1478825"/>
              <a:ext cx="1074900" cy="902100"/>
            </a:xfrm>
            <a:prstGeom prst="wedgeEllipseCallout">
              <a:avLst>
                <a:gd fmla="val 43739" name="adj1"/>
                <a:gd fmla="val 11689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6" name="Shape 296"/>
            <p:cNvSpPr/>
            <p:nvPr/>
          </p:nvSpPr>
          <p:spPr>
            <a:xfrm flipH="1">
              <a:off x="6193874" y="1622150"/>
              <a:ext cx="1074900" cy="902100"/>
            </a:xfrm>
            <a:prstGeom prst="wedgeEllipseCallout">
              <a:avLst>
                <a:gd fmla="val 17755" name="adj1"/>
                <a:gd fmla="val 14029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 name="Shape 297"/>
            <p:cNvSpPr/>
            <p:nvPr/>
          </p:nvSpPr>
          <p:spPr>
            <a:xfrm>
              <a:off x="7459400" y="1622150"/>
              <a:ext cx="1074900" cy="902100"/>
            </a:xfrm>
            <a:prstGeom prst="wedgeEllipseCallout">
              <a:avLst>
                <a:gd fmla="val -77463" name="adj1"/>
                <a:gd fmla="val 151003"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98" name="Shape 298"/>
          <p:cNvSpPr txBox="1"/>
          <p:nvPr/>
        </p:nvSpPr>
        <p:spPr>
          <a:xfrm>
            <a:off x="11798100" y="24917400"/>
            <a:ext cx="5002200" cy="64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2900" u="none" cap="none" strike="noStrike">
                <a:solidFill>
                  <a:srgbClr val="000000"/>
                </a:solidFill>
                <a:latin typeface="Trebuchet MS"/>
                <a:ea typeface="Trebuchet MS"/>
                <a:cs typeface="Trebuchet MS"/>
                <a:sym typeface="Trebuchet MS"/>
              </a:rPr>
              <a:t>Independent Selection</a:t>
            </a:r>
          </a:p>
          <a:p>
            <a:pPr indent="0" lvl="0" marL="0" marR="0" rtl="0" algn="l">
              <a:lnSpc>
                <a:spcPct val="100000"/>
              </a:lnSpc>
              <a:spcBef>
                <a:spcPts val="0"/>
              </a:spcBef>
              <a:spcAft>
                <a:spcPts val="0"/>
              </a:spcAft>
              <a:buClr>
                <a:srgbClr val="000000"/>
              </a:buClr>
              <a:buFont typeface="Arial"/>
              <a:buNone/>
            </a:pPr>
            <a:r>
              <a:t/>
            </a:r>
            <a:endParaRPr b="1" i="0" sz="3000" u="none" cap="none" strike="noStrike">
              <a:solidFill>
                <a:srgbClr val="0000FF"/>
              </a:solidFill>
              <a:latin typeface="Arial"/>
              <a:ea typeface="Arial"/>
              <a:cs typeface="Arial"/>
              <a:sym typeface="Arial"/>
            </a:endParaRPr>
          </a:p>
        </p:txBody>
      </p:sp>
      <p:pic>
        <p:nvPicPr>
          <p:cNvPr id="299" name="Shape 299"/>
          <p:cNvPicPr preferRelativeResize="0"/>
          <p:nvPr/>
        </p:nvPicPr>
        <p:blipFill rotWithShape="1">
          <a:blip r:embed="rId10">
            <a:alphaModFix/>
          </a:blip>
          <a:srcRect b="0" l="0" r="0" t="0"/>
          <a:stretch/>
        </p:blipFill>
        <p:spPr>
          <a:xfrm>
            <a:off x="17536976" y="23570475"/>
            <a:ext cx="3479399" cy="2606100"/>
          </a:xfrm>
          <a:prstGeom prst="rect">
            <a:avLst/>
          </a:prstGeom>
          <a:noFill/>
          <a:ln>
            <a:noFill/>
          </a:ln>
        </p:spPr>
      </p:pic>
      <p:sp>
        <p:nvSpPr>
          <p:cNvPr id="300" name="Shape 300"/>
          <p:cNvSpPr txBox="1"/>
          <p:nvPr/>
        </p:nvSpPr>
        <p:spPr>
          <a:xfrm>
            <a:off x="11915099" y="27051000"/>
            <a:ext cx="5017500" cy="64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2900" u="none" cap="none" strike="noStrike">
                <a:solidFill>
                  <a:srgbClr val="000000"/>
                </a:solidFill>
                <a:latin typeface="Trebuchet MS"/>
                <a:ea typeface="Trebuchet MS"/>
                <a:cs typeface="Trebuchet MS"/>
                <a:sym typeface="Trebuchet MS"/>
              </a:rPr>
              <a:t>Dependent Selection</a:t>
            </a:r>
          </a:p>
        </p:txBody>
      </p:sp>
      <p:sp>
        <p:nvSpPr>
          <p:cNvPr id="301" name="Shape 301"/>
          <p:cNvSpPr txBox="1"/>
          <p:nvPr/>
        </p:nvSpPr>
        <p:spPr>
          <a:xfrm>
            <a:off x="11887200" y="27504237"/>
            <a:ext cx="4787700" cy="2069100"/>
          </a:xfrm>
          <a:prstGeom prst="rect">
            <a:avLst/>
          </a:prstGeom>
          <a:noFill/>
          <a:ln>
            <a:noFill/>
          </a:ln>
        </p:spPr>
        <p:txBody>
          <a:bodyPr anchorCtr="0" anchor="t"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Gates that are along the same path or subsequent to each other are mapped</a:t>
            </a:r>
          </a:p>
        </p:txBody>
      </p:sp>
      <p:pic>
        <p:nvPicPr>
          <p:cNvPr id="302" name="Shape 302"/>
          <p:cNvPicPr preferRelativeResize="0"/>
          <p:nvPr/>
        </p:nvPicPr>
        <p:blipFill rotWithShape="1">
          <a:blip r:embed="rId11">
            <a:alphaModFix/>
          </a:blip>
          <a:srcRect b="0" l="0" r="0" t="0"/>
          <a:stretch/>
        </p:blipFill>
        <p:spPr>
          <a:xfrm>
            <a:off x="17536973" y="26328075"/>
            <a:ext cx="3479399" cy="2595898"/>
          </a:xfrm>
          <a:prstGeom prst="rect">
            <a:avLst/>
          </a:prstGeom>
          <a:noFill/>
          <a:ln>
            <a:noFill/>
          </a:ln>
        </p:spPr>
      </p:pic>
      <p:pic>
        <p:nvPicPr>
          <p:cNvPr id="303" name="Shape 303"/>
          <p:cNvPicPr preferRelativeResize="0"/>
          <p:nvPr/>
        </p:nvPicPr>
        <p:blipFill rotWithShape="1">
          <a:blip r:embed="rId12">
            <a:alphaModFix/>
          </a:blip>
          <a:srcRect b="0" l="0" r="0" t="0"/>
          <a:stretch/>
        </p:blipFill>
        <p:spPr>
          <a:xfrm>
            <a:off x="27531300" y="8172125"/>
            <a:ext cx="4682399" cy="3843550"/>
          </a:xfrm>
          <a:prstGeom prst="rect">
            <a:avLst/>
          </a:prstGeom>
          <a:noFill/>
          <a:ln>
            <a:noFill/>
          </a:ln>
        </p:spPr>
      </p:pic>
      <p:sp>
        <p:nvSpPr>
          <p:cNvPr id="304" name="Shape 304"/>
          <p:cNvSpPr txBox="1"/>
          <p:nvPr/>
        </p:nvSpPr>
        <p:spPr>
          <a:xfrm>
            <a:off x="27371400" y="12078700"/>
            <a:ext cx="5002200" cy="1365598"/>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LUT replacement of any gate results in power overhead</a:t>
            </a:r>
          </a:p>
        </p:txBody>
      </p:sp>
      <p:pic>
        <p:nvPicPr>
          <p:cNvPr id="305" name="Shape 305"/>
          <p:cNvPicPr preferRelativeResize="0"/>
          <p:nvPr/>
        </p:nvPicPr>
        <p:blipFill rotWithShape="1">
          <a:blip r:embed="rId13">
            <a:alphaModFix/>
          </a:blip>
          <a:srcRect b="0" l="0" r="0" t="0"/>
          <a:stretch/>
        </p:blipFill>
        <p:spPr>
          <a:xfrm>
            <a:off x="22639198" y="13526068"/>
            <a:ext cx="4682399" cy="4095880"/>
          </a:xfrm>
          <a:prstGeom prst="rect">
            <a:avLst/>
          </a:prstGeom>
          <a:noFill/>
          <a:ln>
            <a:noFill/>
          </a:ln>
        </p:spPr>
      </p:pic>
      <p:sp>
        <p:nvSpPr>
          <p:cNvPr id="306" name="Shape 306"/>
          <p:cNvSpPr txBox="1"/>
          <p:nvPr/>
        </p:nvSpPr>
        <p:spPr>
          <a:xfrm>
            <a:off x="22429487" y="17825250"/>
            <a:ext cx="5101800" cy="11829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 LUT replacement of any gate results in area increase</a:t>
            </a:r>
          </a:p>
        </p:txBody>
      </p:sp>
      <p:pic>
        <p:nvPicPr>
          <p:cNvPr id="307" name="Shape 307"/>
          <p:cNvPicPr preferRelativeResize="0"/>
          <p:nvPr/>
        </p:nvPicPr>
        <p:blipFill rotWithShape="1">
          <a:blip r:embed="rId14">
            <a:alphaModFix/>
          </a:blip>
          <a:srcRect b="0" l="0" r="0" t="0"/>
          <a:stretch/>
        </p:blipFill>
        <p:spPr>
          <a:xfrm>
            <a:off x="22905987" y="21663062"/>
            <a:ext cx="4140124" cy="3517829"/>
          </a:xfrm>
          <a:prstGeom prst="rect">
            <a:avLst/>
          </a:prstGeom>
          <a:noFill/>
          <a:ln>
            <a:noFill/>
          </a:ln>
        </p:spPr>
      </p:pic>
      <p:pic>
        <p:nvPicPr>
          <p:cNvPr id="308" name="Shape 308"/>
          <p:cNvPicPr preferRelativeResize="0"/>
          <p:nvPr/>
        </p:nvPicPr>
        <p:blipFill rotWithShape="1">
          <a:blip r:embed="rId15">
            <a:alphaModFix/>
          </a:blip>
          <a:srcRect b="0" l="0" r="0" t="0"/>
          <a:stretch/>
        </p:blipFill>
        <p:spPr>
          <a:xfrm>
            <a:off x="27314975" y="21663062"/>
            <a:ext cx="4140124" cy="3517845"/>
          </a:xfrm>
          <a:prstGeom prst="rect">
            <a:avLst/>
          </a:prstGeom>
          <a:noFill/>
          <a:ln>
            <a:noFill/>
          </a:ln>
        </p:spPr>
      </p:pic>
      <p:pic>
        <p:nvPicPr>
          <p:cNvPr id="309" name="Shape 309"/>
          <p:cNvPicPr preferRelativeResize="0"/>
          <p:nvPr/>
        </p:nvPicPr>
        <p:blipFill rotWithShape="1">
          <a:blip r:embed="rId16">
            <a:alphaModFix/>
          </a:blip>
          <a:srcRect b="0" l="0" r="0" t="0"/>
          <a:stretch/>
        </p:blipFill>
        <p:spPr>
          <a:xfrm>
            <a:off x="22866250" y="26895687"/>
            <a:ext cx="4075198" cy="3462683"/>
          </a:xfrm>
          <a:prstGeom prst="rect">
            <a:avLst/>
          </a:prstGeom>
          <a:noFill/>
          <a:ln>
            <a:noFill/>
          </a:ln>
        </p:spPr>
      </p:pic>
      <p:pic>
        <p:nvPicPr>
          <p:cNvPr id="310" name="Shape 310"/>
          <p:cNvPicPr preferRelativeResize="0"/>
          <p:nvPr/>
        </p:nvPicPr>
        <p:blipFill rotWithShape="1">
          <a:blip r:embed="rId17">
            <a:alphaModFix/>
          </a:blip>
          <a:srcRect b="0" l="0" r="0" t="0"/>
          <a:stretch/>
        </p:blipFill>
        <p:spPr>
          <a:xfrm>
            <a:off x="27347437" y="26895687"/>
            <a:ext cx="4075198" cy="3462683"/>
          </a:xfrm>
          <a:prstGeom prst="rect">
            <a:avLst/>
          </a:prstGeom>
          <a:noFill/>
          <a:ln>
            <a:noFill/>
          </a:ln>
        </p:spPr>
      </p:pic>
      <p:sp>
        <p:nvSpPr>
          <p:cNvPr id="311" name="Shape 311"/>
          <p:cNvSpPr txBox="1"/>
          <p:nvPr/>
        </p:nvSpPr>
        <p:spPr>
          <a:xfrm>
            <a:off x="33129771" y="17038637"/>
            <a:ext cx="9817500" cy="4577099"/>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2800" u="none" cap="none" strike="noStrike">
                <a:solidFill>
                  <a:srgbClr val="000000"/>
                </a:solidFill>
                <a:latin typeface="Times New Roman"/>
                <a:ea typeface="Times New Roman"/>
                <a:cs typeface="Times New Roman"/>
                <a:sym typeface="Times New Roman"/>
              </a:rPr>
              <a:t>Independent selection causes no delay overhead and uses the least power to operate but is the easiest to reverse-engineer. Dependent selection is more difficult to reverse-engineer but shows the longest delay overhead.  Parametric-aware dependent selection is more difficult to reverse-engineer than independent and has less delay than dependent but requires more power.  Depending on the designer’s preference, a different algorithm would be selected. If performance is prioritized over all else, the independent selection algorithm would be used. If the main purpose of the hybrid design is to improve security while minimizing power, the dependent selection should be applied. If power consumption is not an issue, parametric-aware dependent selection would be used since it offers more reconfigurabilty with some delay.</a:t>
            </a:r>
          </a:p>
        </p:txBody>
      </p:sp>
      <p:sp>
        <p:nvSpPr>
          <p:cNvPr id="312" name="Shape 312"/>
          <p:cNvSpPr txBox="1"/>
          <p:nvPr/>
        </p:nvSpPr>
        <p:spPr>
          <a:xfrm>
            <a:off x="33492375" y="28857340"/>
            <a:ext cx="8683500" cy="7541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3600" u="none" cap="none" strike="noStrike">
                <a:solidFill>
                  <a:srgbClr val="000000"/>
                </a:solidFill>
                <a:latin typeface="Trebuchet MS"/>
                <a:ea typeface="Trebuchet MS"/>
                <a:cs typeface="Trebuchet MS"/>
                <a:sym typeface="Trebuchet MS"/>
              </a:rPr>
              <a:t>Acknowledgments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3" name="Shape 313"/>
          <p:cNvSpPr txBox="1"/>
          <p:nvPr/>
        </p:nvSpPr>
        <p:spPr>
          <a:xfrm>
            <a:off x="33066700" y="29740675"/>
            <a:ext cx="9855900" cy="19509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chemeClr val="dk1"/>
              </a:buClr>
              <a:buSzPct val="25000"/>
              <a:buFont typeface="Arial"/>
              <a:buNone/>
            </a:pPr>
            <a:r>
              <a:rPr b="0" i="0" lang="en-US" sz="2400" u="none" cap="none" strike="noStrike">
                <a:solidFill>
                  <a:srgbClr val="000000"/>
                </a:solidFill>
                <a:latin typeface="Times New Roman"/>
                <a:ea typeface="Times New Roman"/>
                <a:cs typeface="Times New Roman"/>
                <a:sym typeface="Times New Roman"/>
              </a:rPr>
              <a:t>This project was partly supported by the US Department of Education through Minority Science and Engineering Improvement Program (MSEIP, Award No. P120A15014), and the Hispanic-Serving Institution for Science, Technology, Engineering, and Mathematics (HSI STEM) Program, Award No. P031C110159.</a:t>
            </a:r>
          </a:p>
        </p:txBody>
      </p:sp>
      <p:grpSp>
        <p:nvGrpSpPr>
          <p:cNvPr id="314" name="Shape 314"/>
          <p:cNvGrpSpPr/>
          <p:nvPr/>
        </p:nvGrpSpPr>
        <p:grpSpPr>
          <a:xfrm>
            <a:off x="1857743" y="21795123"/>
            <a:ext cx="4893074" cy="3141581"/>
            <a:chOff x="4800600" y="4485828"/>
            <a:chExt cx="4181400" cy="3141581"/>
          </a:xfrm>
        </p:grpSpPr>
        <p:pic>
          <p:nvPicPr>
            <p:cNvPr id="315" name="Shape 315"/>
            <p:cNvPicPr preferRelativeResize="0"/>
            <p:nvPr/>
          </p:nvPicPr>
          <p:blipFill rotWithShape="1">
            <a:blip r:embed="rId18">
              <a:alphaModFix/>
            </a:blip>
            <a:srcRect b="30445" l="14718" r="56500" t="31666"/>
            <a:stretch/>
          </p:blipFill>
          <p:spPr>
            <a:xfrm>
              <a:off x="4800600" y="4485828"/>
              <a:ext cx="4181400" cy="1857599"/>
            </a:xfrm>
            <a:prstGeom prst="rect">
              <a:avLst/>
            </a:prstGeom>
            <a:noFill/>
            <a:ln>
              <a:noFill/>
            </a:ln>
          </p:spPr>
        </p:pic>
        <p:sp>
          <p:nvSpPr>
            <p:cNvPr id="316" name="Shape 316"/>
            <p:cNvSpPr txBox="1"/>
            <p:nvPr/>
          </p:nvSpPr>
          <p:spPr>
            <a:xfrm>
              <a:off x="4937946" y="6427112"/>
              <a:ext cx="3942000" cy="1200298"/>
            </a:xfrm>
            <a:prstGeom prst="rect">
              <a:avLst/>
            </a:prstGeom>
            <a:noFill/>
            <a:ln>
              <a:noFill/>
            </a:ln>
          </p:spPr>
          <p:txBody>
            <a:bodyPr anchorCtr="0" anchor="t" bIns="45700" lIns="91425" rIns="91425" tIns="45700">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STT-RAM basics: (a) Parallel (Low Resistance). (b) Anti-parallel (high Resistance). (c) 1T1MTJ cell structure [Weisheng Zhao, 2015]</a:t>
              </a:r>
            </a:p>
          </p:txBody>
        </p:sp>
      </p:grpSp>
      <p:sp>
        <p:nvSpPr>
          <p:cNvPr id="317" name="Shape 317"/>
          <p:cNvSpPr txBox="1"/>
          <p:nvPr/>
        </p:nvSpPr>
        <p:spPr>
          <a:xfrm>
            <a:off x="816025" y="5994162"/>
            <a:ext cx="10149300" cy="570600"/>
          </a:xfrm>
          <a:prstGeom prst="rect">
            <a:avLst/>
          </a:prstGeom>
          <a:noFill/>
          <a:ln>
            <a:noFill/>
          </a:ln>
        </p:spPr>
        <p:txBody>
          <a:bodyPr anchorCtr="0" anchor="t" bIns="91425" lIns="91425" rIns="91425" tIns="91425">
            <a:noAutofit/>
          </a:bodyPr>
          <a:lstStyle/>
          <a:p>
            <a:pPr indent="0" lvl="0" marL="45720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Research Goals</a:t>
            </a:r>
          </a:p>
        </p:txBody>
      </p:sp>
      <p:sp>
        <p:nvSpPr>
          <p:cNvPr id="318" name="Shape 318"/>
          <p:cNvSpPr txBox="1"/>
          <p:nvPr/>
        </p:nvSpPr>
        <p:spPr>
          <a:xfrm>
            <a:off x="1138225" y="6820485"/>
            <a:ext cx="9427948" cy="2595898"/>
          </a:xfrm>
          <a:prstGeom prst="rect">
            <a:avLst/>
          </a:prstGeom>
          <a:noFill/>
          <a:ln>
            <a:noFill/>
          </a:ln>
        </p:spPr>
        <p:txBody>
          <a:bodyPr anchorCtr="0" anchor="t" bIns="91425" lIns="91425" rIns="91425" tIns="91425">
            <a:noAutofit/>
          </a:bodyPr>
          <a:lstStyle/>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Hybrid design of logic circuits using custom CMOS and STT-LUTs </a:t>
            </a:r>
          </a:p>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Optimal hybridizations that utilizes efficiency of custom CMOS and programmability of Lookup Tables</a:t>
            </a:r>
          </a:p>
          <a:p>
            <a:pPr indent="-254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Experiment this optimization on adder test circuit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Times New Roman"/>
              <a:ea typeface="Times New Roman"/>
              <a:cs typeface="Times New Roman"/>
              <a:sym typeface="Times New Roman"/>
            </a:endParaRPr>
          </a:p>
        </p:txBody>
      </p:sp>
      <p:grpSp>
        <p:nvGrpSpPr>
          <p:cNvPr id="319" name="Shape 319"/>
          <p:cNvGrpSpPr/>
          <p:nvPr/>
        </p:nvGrpSpPr>
        <p:grpSpPr>
          <a:xfrm>
            <a:off x="1550076" y="26565046"/>
            <a:ext cx="8827697" cy="5543346"/>
            <a:chOff x="1265400" y="27049353"/>
            <a:chExt cx="8827697" cy="5543346"/>
          </a:xfrm>
        </p:grpSpPr>
        <p:grpSp>
          <p:nvGrpSpPr>
            <p:cNvPr id="320" name="Shape 320"/>
            <p:cNvGrpSpPr/>
            <p:nvPr/>
          </p:nvGrpSpPr>
          <p:grpSpPr>
            <a:xfrm>
              <a:off x="4016051" y="27049353"/>
              <a:ext cx="3500124" cy="3982508"/>
              <a:chOff x="470550" y="678100"/>
              <a:chExt cx="3500124" cy="4145424"/>
            </a:xfrm>
          </p:grpSpPr>
          <p:sp>
            <p:nvSpPr>
              <p:cNvPr id="321" name="Shape 321"/>
              <p:cNvSpPr/>
              <p:nvPr/>
            </p:nvSpPr>
            <p:spPr>
              <a:xfrm>
                <a:off x="470550" y="678100"/>
                <a:ext cx="2239198" cy="3912000"/>
              </a:xfrm>
              <a:prstGeom prst="rect">
                <a:avLst/>
              </a:prstGeom>
              <a:solidFill>
                <a:srgbClr val="FFFFFF"/>
              </a:solidFill>
              <a:ln cap="flat" cmpd="sng" w="38100">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22" name="Shape 322"/>
              <p:cNvCxnSpPr/>
              <p:nvPr/>
            </p:nvCxnSpPr>
            <p:spPr>
              <a:xfrm>
                <a:off x="2436175" y="2690875"/>
                <a:ext cx="462600" cy="11100"/>
              </a:xfrm>
              <a:prstGeom prst="straightConnector1">
                <a:avLst/>
              </a:prstGeom>
              <a:noFill/>
              <a:ln cap="flat" cmpd="sng" w="25400">
                <a:solidFill>
                  <a:srgbClr val="000000"/>
                </a:solidFill>
                <a:prstDash val="solid"/>
                <a:round/>
                <a:headEnd len="med" w="med" type="none"/>
                <a:tailEnd len="lg" w="lg" type="stealth"/>
              </a:ln>
            </p:spPr>
          </p:cxnSp>
          <p:sp>
            <p:nvSpPr>
              <p:cNvPr id="323" name="Shape 323"/>
              <p:cNvSpPr txBox="1"/>
              <p:nvPr/>
            </p:nvSpPr>
            <p:spPr>
              <a:xfrm>
                <a:off x="2822575" y="2517775"/>
                <a:ext cx="1148099" cy="36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1800" u="none" cap="none" strike="noStrike">
                    <a:solidFill>
                      <a:srgbClr val="000000"/>
                    </a:solidFill>
                    <a:latin typeface="Trebuchet MS"/>
                    <a:ea typeface="Trebuchet MS"/>
                    <a:cs typeface="Trebuchet MS"/>
                    <a:sym typeface="Trebuchet MS"/>
                  </a:rPr>
                  <a:t>output</a:t>
                </a:r>
              </a:p>
            </p:txBody>
          </p:sp>
          <p:cxnSp>
            <p:nvCxnSpPr>
              <p:cNvPr id="324" name="Shape 324"/>
              <p:cNvCxnSpPr/>
              <p:nvPr/>
            </p:nvCxnSpPr>
            <p:spPr>
              <a:xfrm>
                <a:off x="600350" y="1340225"/>
                <a:ext cx="16200" cy="2466299"/>
              </a:xfrm>
              <a:prstGeom prst="straightConnector1">
                <a:avLst/>
              </a:prstGeom>
              <a:noFill/>
              <a:ln cap="flat" cmpd="sng" w="9525">
                <a:solidFill>
                  <a:srgbClr val="1B3861"/>
                </a:solidFill>
                <a:prstDash val="solid"/>
                <a:round/>
                <a:headEnd len="med" w="med" type="none"/>
                <a:tailEnd len="med" w="med" type="none"/>
              </a:ln>
            </p:spPr>
          </p:cxnSp>
          <p:sp>
            <p:nvSpPr>
              <p:cNvPr id="325" name="Shape 325"/>
              <p:cNvSpPr/>
              <p:nvPr/>
            </p:nvSpPr>
            <p:spPr>
              <a:xfrm rot="5400000">
                <a:off x="1416248" y="2503222"/>
                <a:ext cx="1769999" cy="2976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cxnSp>
            <p:nvCxnSpPr>
              <p:cNvPr id="326" name="Shape 326"/>
              <p:cNvCxnSpPr/>
              <p:nvPr/>
            </p:nvCxnSpPr>
            <p:spPr>
              <a:xfrm>
                <a:off x="1815400" y="1987508"/>
                <a:ext cx="310198" cy="3299"/>
              </a:xfrm>
              <a:prstGeom prst="straightConnector1">
                <a:avLst/>
              </a:prstGeom>
              <a:noFill/>
              <a:ln cap="flat" cmpd="sng" w="28575">
                <a:solidFill>
                  <a:srgbClr val="1B3861"/>
                </a:solidFill>
                <a:prstDash val="solid"/>
                <a:round/>
                <a:headEnd len="med" w="med" type="none"/>
                <a:tailEnd len="med" w="med" type="none"/>
              </a:ln>
            </p:spPr>
          </p:cxnSp>
          <p:cxnSp>
            <p:nvCxnSpPr>
              <p:cNvPr id="327" name="Shape 327"/>
              <p:cNvCxnSpPr/>
              <p:nvPr/>
            </p:nvCxnSpPr>
            <p:spPr>
              <a:xfrm>
                <a:off x="1815400" y="3282912"/>
                <a:ext cx="310198" cy="3299"/>
              </a:xfrm>
              <a:prstGeom prst="straightConnector1">
                <a:avLst/>
              </a:prstGeom>
              <a:noFill/>
              <a:ln cap="flat" cmpd="sng" w="28575">
                <a:solidFill>
                  <a:srgbClr val="1B3861"/>
                </a:solidFill>
                <a:prstDash val="solid"/>
                <a:round/>
                <a:headEnd len="med" w="med" type="none"/>
                <a:tailEnd len="med" w="med" type="none"/>
              </a:ln>
            </p:spPr>
          </p:cxnSp>
          <p:cxnSp>
            <p:nvCxnSpPr>
              <p:cNvPr id="328" name="Shape 328"/>
              <p:cNvCxnSpPr/>
              <p:nvPr/>
            </p:nvCxnSpPr>
            <p:spPr>
              <a:xfrm flipH="1">
                <a:off x="2320599" y="3405425"/>
                <a:ext cx="2699" cy="1418099"/>
              </a:xfrm>
              <a:prstGeom prst="straightConnector1">
                <a:avLst/>
              </a:prstGeom>
              <a:noFill/>
              <a:ln cap="flat" cmpd="sng" w="38100">
                <a:solidFill>
                  <a:srgbClr val="000000"/>
                </a:solidFill>
                <a:prstDash val="solid"/>
                <a:round/>
                <a:headEnd len="med" w="med" type="none"/>
                <a:tailEnd len="med" w="med" type="none"/>
              </a:ln>
            </p:spPr>
          </p:cxnSp>
          <p:cxnSp>
            <p:nvCxnSpPr>
              <p:cNvPr id="329" name="Shape 329"/>
              <p:cNvCxnSpPr>
                <a:stCxn id="330" idx="3"/>
              </p:cNvCxnSpPr>
              <p:nvPr/>
            </p:nvCxnSpPr>
            <p:spPr>
              <a:xfrm>
                <a:off x="1566248" y="3885621"/>
                <a:ext cx="12000" cy="840900"/>
              </a:xfrm>
              <a:prstGeom prst="straightConnector1">
                <a:avLst/>
              </a:prstGeom>
              <a:noFill/>
              <a:ln cap="flat" cmpd="sng" w="38100">
                <a:solidFill>
                  <a:srgbClr val="000000"/>
                </a:solidFill>
                <a:prstDash val="solid"/>
                <a:round/>
                <a:headEnd len="med" w="med" type="none"/>
                <a:tailEnd len="med" w="med" type="none"/>
              </a:ln>
            </p:spPr>
          </p:cxnSp>
          <p:sp>
            <p:nvSpPr>
              <p:cNvPr id="331" name="Shape 331"/>
              <p:cNvSpPr/>
              <p:nvPr/>
            </p:nvSpPr>
            <p:spPr>
              <a:xfrm rot="5400000">
                <a:off x="106444" y="2000570"/>
                <a:ext cx="3620098" cy="1302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32" name="Shape 332"/>
              <p:cNvCxnSpPr>
                <a:stCxn id="333" idx="3"/>
                <a:endCxn id="330" idx="1"/>
              </p:cNvCxnSpPr>
              <p:nvPr/>
            </p:nvCxnSpPr>
            <p:spPr>
              <a:xfrm>
                <a:off x="1559949" y="2345547"/>
                <a:ext cx="6300" cy="497400"/>
              </a:xfrm>
              <a:prstGeom prst="straightConnector1">
                <a:avLst/>
              </a:prstGeom>
              <a:noFill/>
              <a:ln cap="flat" cmpd="sng" w="28575">
                <a:solidFill>
                  <a:srgbClr val="1B3861"/>
                </a:solidFill>
                <a:prstDash val="solid"/>
                <a:round/>
                <a:headEnd len="med" w="med" type="none"/>
                <a:tailEnd len="med" w="med" type="none"/>
              </a:ln>
            </p:spPr>
          </p:cxnSp>
          <p:cxnSp>
            <p:nvCxnSpPr>
              <p:cNvPr id="334" name="Shape 334"/>
              <p:cNvCxnSpPr>
                <a:endCxn id="330" idx="3"/>
              </p:cNvCxnSpPr>
              <p:nvPr/>
            </p:nvCxnSpPr>
            <p:spPr>
              <a:xfrm rot="10800000">
                <a:off x="1566248" y="3885621"/>
                <a:ext cx="33600" cy="29400"/>
              </a:xfrm>
              <a:prstGeom prst="straightConnector1">
                <a:avLst/>
              </a:prstGeom>
              <a:noFill/>
              <a:ln cap="flat" cmpd="sng" w="38100">
                <a:solidFill>
                  <a:srgbClr val="1B3861"/>
                </a:solidFill>
                <a:prstDash val="solid"/>
                <a:round/>
                <a:headEnd len="med" w="med" type="none"/>
                <a:tailEnd len="med" w="med" type="none"/>
              </a:ln>
            </p:spPr>
          </p:cxnSp>
          <p:grpSp>
            <p:nvGrpSpPr>
              <p:cNvPr id="335" name="Shape 335"/>
              <p:cNvGrpSpPr/>
              <p:nvPr/>
            </p:nvGrpSpPr>
            <p:grpSpPr>
              <a:xfrm>
                <a:off x="635842" y="1082148"/>
                <a:ext cx="1179556" cy="1484400"/>
                <a:chOff x="635842" y="1082148"/>
                <a:chExt cx="1179556" cy="1484400"/>
              </a:xfrm>
            </p:grpSpPr>
            <p:sp>
              <p:nvSpPr>
                <p:cNvPr id="333" name="Shape 333"/>
                <p:cNvSpPr/>
                <p:nvPr/>
              </p:nvSpPr>
              <p:spPr>
                <a:xfrm rot="5400000">
                  <a:off x="817749" y="1568898"/>
                  <a:ext cx="1484400" cy="510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336" name="Shape 336"/>
                <p:cNvGrpSpPr/>
                <p:nvPr/>
              </p:nvGrpSpPr>
              <p:grpSpPr>
                <a:xfrm>
                  <a:off x="635842" y="2111939"/>
                  <a:ext cx="666883" cy="6848"/>
                  <a:chOff x="5329237" y="1843083"/>
                  <a:chExt cx="938348" cy="9525"/>
                </a:xfrm>
              </p:grpSpPr>
              <p:cxnSp>
                <p:nvCxnSpPr>
                  <p:cNvPr id="337" name="Shape 337"/>
                  <p:cNvCxnSpPr/>
                  <p:nvPr/>
                </p:nvCxnSpPr>
                <p:spPr>
                  <a:xfrm>
                    <a:off x="5970587" y="1843083"/>
                    <a:ext cx="296998" cy="0"/>
                  </a:xfrm>
                  <a:prstGeom prst="straightConnector1">
                    <a:avLst/>
                  </a:prstGeom>
                  <a:noFill/>
                  <a:ln cap="flat" cmpd="sng" w="25400">
                    <a:solidFill>
                      <a:srgbClr val="000000"/>
                    </a:solidFill>
                    <a:prstDash val="solid"/>
                    <a:round/>
                    <a:headEnd len="med" w="med" type="none"/>
                    <a:tailEnd len="med" w="med" type="none"/>
                  </a:ln>
                </p:spPr>
              </p:cxnSp>
              <p:cxnSp>
                <p:nvCxnSpPr>
                  <p:cNvPr id="338" name="Shape 338"/>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339" name="Shape 339"/>
                <p:cNvGrpSpPr/>
                <p:nvPr/>
              </p:nvGrpSpPr>
              <p:grpSpPr>
                <a:xfrm>
                  <a:off x="635842" y="1349939"/>
                  <a:ext cx="666883" cy="6848"/>
                  <a:chOff x="5329237" y="1843083"/>
                  <a:chExt cx="938348" cy="9525"/>
                </a:xfrm>
              </p:grpSpPr>
              <p:cxnSp>
                <p:nvCxnSpPr>
                  <p:cNvPr id="340" name="Shape 340"/>
                  <p:cNvCxnSpPr/>
                  <p:nvPr/>
                </p:nvCxnSpPr>
                <p:spPr>
                  <a:xfrm>
                    <a:off x="5970587" y="1843083"/>
                    <a:ext cx="296998" cy="0"/>
                  </a:xfrm>
                  <a:prstGeom prst="straightConnector1">
                    <a:avLst/>
                  </a:prstGeom>
                  <a:noFill/>
                  <a:ln cap="flat" cmpd="sng" w="25400">
                    <a:solidFill>
                      <a:srgbClr val="000000"/>
                    </a:solidFill>
                    <a:prstDash val="solid"/>
                    <a:round/>
                    <a:headEnd len="med" w="med" type="none"/>
                    <a:tailEnd len="med" w="med" type="none"/>
                  </a:ln>
                </p:spPr>
              </p:cxnSp>
              <p:cxnSp>
                <p:nvCxnSpPr>
                  <p:cNvPr id="341" name="Shape 341"/>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grpSp>
            <p:nvGrpSpPr>
              <p:cNvPr id="342" name="Shape 342"/>
              <p:cNvGrpSpPr/>
              <p:nvPr/>
            </p:nvGrpSpPr>
            <p:grpSpPr>
              <a:xfrm>
                <a:off x="635842" y="2627570"/>
                <a:ext cx="1179556" cy="1473600"/>
                <a:chOff x="635842" y="951170"/>
                <a:chExt cx="1179556" cy="1473600"/>
              </a:xfrm>
            </p:grpSpPr>
            <p:sp>
              <p:nvSpPr>
                <p:cNvPr id="330" name="Shape 330"/>
                <p:cNvSpPr/>
                <p:nvPr/>
              </p:nvSpPr>
              <p:spPr>
                <a:xfrm rot="5400000">
                  <a:off x="829448" y="1438821"/>
                  <a:ext cx="1473600" cy="498299"/>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343" name="Shape 343"/>
                <p:cNvGrpSpPr/>
                <p:nvPr/>
              </p:nvGrpSpPr>
              <p:grpSpPr>
                <a:xfrm>
                  <a:off x="635842" y="1349939"/>
                  <a:ext cx="666883" cy="6848"/>
                  <a:chOff x="5329237" y="1843083"/>
                  <a:chExt cx="938348" cy="9525"/>
                </a:xfrm>
              </p:grpSpPr>
              <p:cxnSp>
                <p:nvCxnSpPr>
                  <p:cNvPr id="344" name="Shape 344"/>
                  <p:cNvCxnSpPr/>
                  <p:nvPr/>
                </p:nvCxnSpPr>
                <p:spPr>
                  <a:xfrm>
                    <a:off x="5970587" y="1843083"/>
                    <a:ext cx="296998" cy="0"/>
                  </a:xfrm>
                  <a:prstGeom prst="straightConnector1">
                    <a:avLst/>
                  </a:prstGeom>
                  <a:noFill/>
                  <a:ln cap="flat" cmpd="sng" w="25400">
                    <a:solidFill>
                      <a:srgbClr val="000000"/>
                    </a:solidFill>
                    <a:prstDash val="solid"/>
                    <a:round/>
                    <a:headEnd len="med" w="med" type="none"/>
                    <a:tailEnd len="med" w="med" type="none"/>
                  </a:ln>
                </p:spPr>
              </p:cxnSp>
              <p:cxnSp>
                <p:nvCxnSpPr>
                  <p:cNvPr id="345" name="Shape 345"/>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346" name="Shape 346"/>
                <p:cNvGrpSpPr/>
                <p:nvPr/>
              </p:nvGrpSpPr>
              <p:grpSpPr>
                <a:xfrm>
                  <a:off x="635842" y="2111939"/>
                  <a:ext cx="666883" cy="6848"/>
                  <a:chOff x="5329237" y="1843083"/>
                  <a:chExt cx="938348" cy="9525"/>
                </a:xfrm>
              </p:grpSpPr>
              <p:cxnSp>
                <p:nvCxnSpPr>
                  <p:cNvPr id="347" name="Shape 347"/>
                  <p:cNvCxnSpPr/>
                  <p:nvPr/>
                </p:nvCxnSpPr>
                <p:spPr>
                  <a:xfrm>
                    <a:off x="5970587" y="1843083"/>
                    <a:ext cx="296998" cy="0"/>
                  </a:xfrm>
                  <a:prstGeom prst="straightConnector1">
                    <a:avLst/>
                  </a:prstGeom>
                  <a:noFill/>
                  <a:ln cap="flat" cmpd="sng" w="25400">
                    <a:solidFill>
                      <a:srgbClr val="000000"/>
                    </a:solidFill>
                    <a:prstDash val="solid"/>
                    <a:round/>
                    <a:headEnd len="med" w="med" type="none"/>
                    <a:tailEnd len="med" w="med" type="none"/>
                  </a:ln>
                </p:spPr>
              </p:cxnSp>
              <p:cxnSp>
                <p:nvCxnSpPr>
                  <p:cNvPr id="348" name="Shape 348"/>
                  <p:cNvCxnSpPr/>
                  <p:nvPr/>
                </p:nvCxnSpPr>
                <p:spPr>
                  <a:xfrm>
                    <a:off x="5329237" y="1852608"/>
                    <a:ext cx="298500" cy="0"/>
                  </a:xfrm>
                  <a:prstGeom prst="straightConnector1">
                    <a:avLst/>
                  </a:prstGeom>
                  <a:noFill/>
                  <a:ln cap="flat" cmpd="sng" w="25400">
                    <a:solidFill>
                      <a:srgbClr val="000000"/>
                    </a:solidFill>
                    <a:prstDash val="solid"/>
                    <a:round/>
                    <a:headEnd len="med" w="med" type="none"/>
                    <a:tailEnd len="med" w="med" type="none"/>
                  </a:ln>
                </p:spPr>
              </p:cxnSp>
            </p:grpSp>
          </p:grpSp>
        </p:grpSp>
        <p:sp>
          <p:nvSpPr>
            <p:cNvPr id="349" name="Shape 349"/>
            <p:cNvSpPr txBox="1"/>
            <p:nvPr/>
          </p:nvSpPr>
          <p:spPr>
            <a:xfrm>
              <a:off x="4266100" y="29592700"/>
              <a:ext cx="3000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Trebuchet MS"/>
                <a:buNone/>
              </a:pPr>
              <a:r>
                <a:rPr b="1" i="1" lang="en-US" sz="2000" u="none" cap="none" strike="noStrike">
                  <a:solidFill>
                    <a:srgbClr val="000000"/>
                  </a:solidFill>
                  <a:latin typeface="Trebuchet MS"/>
                  <a:ea typeface="Trebuchet MS"/>
                  <a:cs typeface="Trebuchet MS"/>
                  <a:sym typeface="Trebuchet MS"/>
                </a:rPr>
                <a:t>n</a:t>
              </a:r>
              <a:r>
                <a:rPr b="1" i="0" lang="en-US" sz="2000" u="none" cap="none" strike="noStrike">
                  <a:solidFill>
                    <a:srgbClr val="000000"/>
                  </a:solidFill>
                  <a:latin typeface="Trebuchet MS"/>
                  <a:ea typeface="Trebuchet MS"/>
                  <a:cs typeface="Trebuchet MS"/>
                  <a:sym typeface="Trebuchet MS"/>
                </a:rPr>
                <a:t> selector inputs</a:t>
              </a:r>
            </a:p>
          </p:txBody>
        </p:sp>
        <p:sp>
          <p:nvSpPr>
            <p:cNvPr id="350" name="Shape 350"/>
            <p:cNvSpPr/>
            <p:nvPr/>
          </p:nvSpPr>
          <p:spPr>
            <a:xfrm>
              <a:off x="6558800" y="29456200"/>
              <a:ext cx="3534298" cy="1365598"/>
            </a:xfrm>
            <a:prstGeom prst="wedgeRoundRectCallout">
              <a:avLst>
                <a:gd fmla="val -69716" name="adj1"/>
                <a:gd fmla="val -6200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solidFill>
                    <a:srgbClr val="000000"/>
                  </a:solidFill>
                  <a:latin typeface="Trebuchet MS"/>
                  <a:ea typeface="Trebuchet MS"/>
                  <a:cs typeface="Trebuchet MS"/>
                  <a:sym typeface="Trebuchet MS"/>
                </a:rPr>
                <a:t>Each MUX consists of a number of logic subcircuits</a:t>
              </a:r>
            </a:p>
          </p:txBody>
        </p:sp>
        <p:sp>
          <p:nvSpPr>
            <p:cNvPr id="351" name="Shape 351"/>
            <p:cNvSpPr/>
            <p:nvPr/>
          </p:nvSpPr>
          <p:spPr>
            <a:xfrm>
              <a:off x="6558800" y="27255450"/>
              <a:ext cx="3534298" cy="1182900"/>
            </a:xfrm>
            <a:prstGeom prst="wedgeRoundRectCallout">
              <a:avLst>
                <a:gd fmla="val -69245" name="adj1"/>
                <a:gd fmla="val -4645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solidFill>
                    <a:srgbClr val="000000"/>
                  </a:solidFill>
                  <a:latin typeface="Trebuchet MS"/>
                  <a:ea typeface="Trebuchet MS"/>
                  <a:cs typeface="Trebuchet MS"/>
                  <a:sym typeface="Trebuchet MS"/>
                </a:rPr>
                <a:t>Each STT-LUT consists of a number of multiplexers and STTRAM</a:t>
              </a:r>
            </a:p>
          </p:txBody>
        </p:sp>
        <p:pic>
          <p:nvPicPr>
            <p:cNvPr id="352" name="Shape 352"/>
            <p:cNvPicPr preferRelativeResize="0"/>
            <p:nvPr/>
          </p:nvPicPr>
          <p:blipFill rotWithShape="1">
            <a:blip r:embed="rId19">
              <a:alphaModFix/>
            </a:blip>
            <a:srcRect b="0" l="0" r="32004" t="0"/>
            <a:stretch/>
          </p:blipFill>
          <p:spPr>
            <a:xfrm>
              <a:off x="1665831" y="27693571"/>
              <a:ext cx="2039699" cy="2595898"/>
            </a:xfrm>
            <a:prstGeom prst="rect">
              <a:avLst/>
            </a:prstGeom>
            <a:noFill/>
            <a:ln>
              <a:noFill/>
            </a:ln>
          </p:spPr>
        </p:pic>
        <p:sp>
          <p:nvSpPr>
            <p:cNvPr id="353" name="Shape 353"/>
            <p:cNvSpPr/>
            <p:nvPr/>
          </p:nvSpPr>
          <p:spPr>
            <a:xfrm>
              <a:off x="1265400" y="27431662"/>
              <a:ext cx="2132099" cy="3566398"/>
            </a:xfrm>
            <a:prstGeom prst="wedgeRoundRectCallout">
              <a:avLst>
                <a:gd fmla="val 97109" name="adj1"/>
                <a:gd fmla="val -40811" name="adj2"/>
                <a:gd fmla="val 0" name="adj3"/>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solidFill>
                    <a:srgbClr val="000000"/>
                  </a:solidFill>
                  <a:latin typeface="Trebuchet MS"/>
                  <a:ea typeface="Trebuchet MS"/>
                  <a:cs typeface="Trebuchet MS"/>
                  <a:sym typeface="Trebuchet MS"/>
                </a:rPr>
                <a:t> STTRAM cell</a:t>
              </a:r>
            </a:p>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solidFill>
                    <a:srgbClr val="000000"/>
                  </a:solidFill>
                  <a:latin typeface="Trebuchet MS"/>
                  <a:ea typeface="Trebuchet MS"/>
                  <a:cs typeface="Trebuchet MS"/>
                  <a:sym typeface="Trebuchet MS"/>
                </a:rPr>
                <a:t>        </a:t>
              </a:r>
              <a:r>
                <a:rPr b="1" i="0" lang="en-US" sz="1100" u="none" cap="none" strike="noStrike">
                  <a:solidFill>
                    <a:srgbClr val="000000"/>
                  </a:solidFill>
                  <a:latin typeface="Trebuchet MS"/>
                  <a:ea typeface="Trebuchet MS"/>
                  <a:cs typeface="Trebuchet MS"/>
                  <a:sym typeface="Trebuchet MS"/>
                </a:rPr>
                <a:t>bit 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word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Trebuchet MS"/>
                  <a:ea typeface="Trebuchet MS"/>
                  <a:cs typeface="Trebuchet MS"/>
                  <a:sym typeface="Trebuchet MS"/>
                </a:rPr>
                <a:t>            source line</a:t>
              </a:r>
            </a:p>
          </p:txBody>
        </p:sp>
        <p:pic>
          <p:nvPicPr>
            <p:cNvPr descr="1.JPG" id="354" name="Shape 354"/>
            <p:cNvPicPr preferRelativeResize="0"/>
            <p:nvPr/>
          </p:nvPicPr>
          <p:blipFill rotWithShape="1">
            <a:blip r:embed="rId20">
              <a:alphaModFix/>
            </a:blip>
            <a:srcRect b="0" l="0" r="0" t="0"/>
            <a:stretch/>
          </p:blipFill>
          <p:spPr>
            <a:xfrm>
              <a:off x="4284700" y="27431675"/>
              <a:ext cx="348267" cy="530699"/>
            </a:xfrm>
            <a:prstGeom prst="rect">
              <a:avLst/>
            </a:prstGeom>
            <a:noFill/>
            <a:ln>
              <a:noFill/>
            </a:ln>
          </p:spPr>
        </p:pic>
        <p:pic>
          <p:nvPicPr>
            <p:cNvPr descr="1.JPG" id="355" name="Shape 355"/>
            <p:cNvPicPr preferRelativeResize="0"/>
            <p:nvPr/>
          </p:nvPicPr>
          <p:blipFill rotWithShape="1">
            <a:blip r:embed="rId20">
              <a:alphaModFix/>
            </a:blip>
            <a:srcRect b="0" l="0" r="0" t="0"/>
            <a:stretch/>
          </p:blipFill>
          <p:spPr>
            <a:xfrm>
              <a:off x="4284700" y="28166675"/>
              <a:ext cx="348267" cy="530699"/>
            </a:xfrm>
            <a:prstGeom prst="rect">
              <a:avLst/>
            </a:prstGeom>
            <a:noFill/>
            <a:ln>
              <a:noFill/>
            </a:ln>
          </p:spPr>
        </p:pic>
        <p:pic>
          <p:nvPicPr>
            <p:cNvPr descr="1.JPG" id="356" name="Shape 356"/>
            <p:cNvPicPr preferRelativeResize="0"/>
            <p:nvPr/>
          </p:nvPicPr>
          <p:blipFill rotWithShape="1">
            <a:blip r:embed="rId20">
              <a:alphaModFix/>
            </a:blip>
            <a:srcRect b="0" l="0" r="0" t="0"/>
            <a:stretch/>
          </p:blipFill>
          <p:spPr>
            <a:xfrm>
              <a:off x="4284700" y="29063537"/>
              <a:ext cx="348267" cy="530699"/>
            </a:xfrm>
            <a:prstGeom prst="rect">
              <a:avLst/>
            </a:prstGeom>
            <a:noFill/>
            <a:ln>
              <a:noFill/>
            </a:ln>
          </p:spPr>
        </p:pic>
        <p:pic>
          <p:nvPicPr>
            <p:cNvPr descr="1.JPG" id="357" name="Shape 357"/>
            <p:cNvPicPr preferRelativeResize="0"/>
            <p:nvPr/>
          </p:nvPicPr>
          <p:blipFill rotWithShape="1">
            <a:blip r:embed="rId20">
              <a:alphaModFix/>
            </a:blip>
            <a:srcRect b="0" l="0" r="0" t="0"/>
            <a:stretch/>
          </p:blipFill>
          <p:spPr>
            <a:xfrm>
              <a:off x="4284700" y="29592700"/>
              <a:ext cx="348267" cy="530699"/>
            </a:xfrm>
            <a:prstGeom prst="rect">
              <a:avLst/>
            </a:prstGeom>
            <a:noFill/>
            <a:ln>
              <a:noFill/>
            </a:ln>
          </p:spPr>
        </p:pic>
        <p:sp>
          <p:nvSpPr>
            <p:cNvPr id="358" name="Shape 358"/>
            <p:cNvSpPr txBox="1"/>
            <p:nvPr/>
          </p:nvSpPr>
          <p:spPr>
            <a:xfrm>
              <a:off x="6962775" y="28176050"/>
              <a:ext cx="3000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grpSp>
      <p:sp>
        <p:nvSpPr>
          <p:cNvPr id="359" name="Shape 359"/>
          <p:cNvSpPr txBox="1"/>
          <p:nvPr/>
        </p:nvSpPr>
        <p:spPr>
          <a:xfrm>
            <a:off x="11594435" y="29059300"/>
            <a:ext cx="5101800" cy="10601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2900" u="none" cap="none" strike="noStrike">
                <a:solidFill>
                  <a:srgbClr val="000000"/>
                </a:solidFill>
                <a:latin typeface="Trebuchet MS"/>
                <a:ea typeface="Trebuchet MS"/>
                <a:cs typeface="Trebuchet MS"/>
                <a:sym typeface="Trebuchet MS"/>
              </a:rPr>
              <a:t>Parametric-Aware Dependent Selection</a:t>
            </a:r>
          </a:p>
        </p:txBody>
      </p:sp>
      <p:sp>
        <p:nvSpPr>
          <p:cNvPr id="360" name="Shape 360"/>
          <p:cNvSpPr txBox="1"/>
          <p:nvPr/>
        </p:nvSpPr>
        <p:spPr>
          <a:xfrm>
            <a:off x="11887099" y="30075900"/>
            <a:ext cx="4787700" cy="1638000"/>
          </a:xfrm>
          <a:prstGeom prst="rect">
            <a:avLst/>
          </a:prstGeom>
          <a:noFill/>
          <a:ln>
            <a:noFill/>
          </a:ln>
        </p:spPr>
        <p:txBody>
          <a:bodyPr anchorCtr="0" anchor="t"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Gates that do not greatly impact delay are mapped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4A86E8"/>
              </a:solidFill>
              <a:latin typeface="Times New Roman"/>
              <a:ea typeface="Times New Roman"/>
              <a:cs typeface="Times New Roman"/>
              <a:sym typeface="Times New Roman"/>
            </a:endParaRPr>
          </a:p>
        </p:txBody>
      </p:sp>
      <p:pic>
        <p:nvPicPr>
          <p:cNvPr id="361" name="Shape 361"/>
          <p:cNvPicPr preferRelativeResize="0"/>
          <p:nvPr/>
        </p:nvPicPr>
        <p:blipFill rotWithShape="1">
          <a:blip r:embed="rId21">
            <a:alphaModFix/>
          </a:blip>
          <a:srcRect b="0" l="0" r="0" t="0"/>
          <a:stretch/>
        </p:blipFill>
        <p:spPr>
          <a:xfrm>
            <a:off x="17536975" y="29075468"/>
            <a:ext cx="3479400" cy="2611173"/>
          </a:xfrm>
          <a:prstGeom prst="rect">
            <a:avLst/>
          </a:prstGeom>
          <a:noFill/>
          <a:ln>
            <a:noFill/>
          </a:ln>
        </p:spPr>
      </p:pic>
      <p:sp>
        <p:nvSpPr>
          <p:cNvPr id="362" name="Shape 362"/>
          <p:cNvSpPr txBox="1"/>
          <p:nvPr>
            <p:ph idx="1" type="body"/>
          </p:nvPr>
        </p:nvSpPr>
        <p:spPr>
          <a:xfrm>
            <a:off x="968425" y="9735085"/>
            <a:ext cx="10046999" cy="1407000"/>
          </a:xfrm>
          <a:prstGeom prst="rect">
            <a:avLst/>
          </a:prstGeom>
          <a:noFill/>
          <a:ln>
            <a:noFill/>
          </a:ln>
        </p:spPr>
        <p:txBody>
          <a:bodyPr anchorCtr="0" anchor="t" bIns="228575" lIns="228575" rIns="228575" tIns="228575">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3600" u="none" cap="none" strike="noStrike">
                <a:solidFill>
                  <a:srgbClr val="000000"/>
                </a:solidFill>
                <a:latin typeface="Trebuchet MS"/>
                <a:ea typeface="Trebuchet MS"/>
                <a:cs typeface="Trebuchet MS"/>
                <a:sym typeface="Trebuchet MS"/>
              </a:rPr>
              <a:t>Spin Transfer Torque Random Access Memory (STTRAM)</a:t>
            </a:r>
          </a:p>
        </p:txBody>
      </p:sp>
      <p:pic>
        <p:nvPicPr>
          <p:cNvPr id="363" name="Shape 363"/>
          <p:cNvPicPr preferRelativeResize="0"/>
          <p:nvPr/>
        </p:nvPicPr>
        <p:blipFill rotWithShape="1">
          <a:blip r:embed="rId22">
            <a:alphaModFix/>
          </a:blip>
          <a:srcRect b="0" l="0" r="0" t="0"/>
          <a:stretch/>
        </p:blipFill>
        <p:spPr>
          <a:xfrm>
            <a:off x="5000725" y="11966078"/>
            <a:ext cx="5929500" cy="3215700"/>
          </a:xfrm>
          <a:prstGeom prst="rect">
            <a:avLst/>
          </a:prstGeom>
          <a:noFill/>
          <a:ln>
            <a:noFill/>
          </a:ln>
        </p:spPr>
      </p:pic>
      <p:sp>
        <p:nvSpPr>
          <p:cNvPr id="364" name="Shape 364"/>
          <p:cNvSpPr/>
          <p:nvPr/>
        </p:nvSpPr>
        <p:spPr>
          <a:xfrm>
            <a:off x="5947625" y="12054375"/>
            <a:ext cx="1883099" cy="2069100"/>
          </a:xfrm>
          <a:prstGeom prst="wedgeRectCallout">
            <a:avLst>
              <a:gd fmla="val 82942" name="adj1"/>
              <a:gd fmla="val -1218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5" name="Shape 365"/>
          <p:cNvSpPr txBox="1"/>
          <p:nvPr/>
        </p:nvSpPr>
        <p:spPr>
          <a:xfrm>
            <a:off x="1340125" y="11184985"/>
            <a:ext cx="4525974" cy="5056500"/>
          </a:xfrm>
          <a:prstGeom prst="rect">
            <a:avLst/>
          </a:prstGeom>
          <a:noFill/>
          <a:ln>
            <a:noFill/>
          </a:ln>
        </p:spPr>
        <p:txBody>
          <a:bodyPr anchorCtr="0" anchor="t"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STT technology offers non-volatile information storage using Magnetic Tunnel Junctions (MTJ) </a:t>
            </a:r>
          </a:p>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Offers more flexibility compared to current information storage technology such as DRAM, SRAM</a:t>
            </a:r>
          </a:p>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Reconfigurable memory technology</a:t>
            </a:r>
          </a:p>
        </p:txBody>
      </p:sp>
      <p:sp>
        <p:nvSpPr>
          <p:cNvPr id="366" name="Shape 366"/>
          <p:cNvSpPr txBox="1"/>
          <p:nvPr/>
        </p:nvSpPr>
        <p:spPr>
          <a:xfrm>
            <a:off x="22205875" y="59025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Individual Gate Mapping Results</a:t>
            </a:r>
          </a:p>
        </p:txBody>
      </p:sp>
      <p:sp>
        <p:nvSpPr>
          <p:cNvPr id="367" name="Shape 367"/>
          <p:cNvSpPr txBox="1"/>
          <p:nvPr/>
        </p:nvSpPr>
        <p:spPr>
          <a:xfrm>
            <a:off x="22205875" y="192399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Multiple Gate Mapping Results</a:t>
            </a:r>
          </a:p>
        </p:txBody>
      </p:sp>
      <p:pic>
        <p:nvPicPr>
          <p:cNvPr id="368" name="Shape 368"/>
          <p:cNvPicPr preferRelativeResize="0"/>
          <p:nvPr/>
        </p:nvPicPr>
        <p:blipFill rotWithShape="1">
          <a:blip r:embed="rId23">
            <a:alphaModFix/>
          </a:blip>
          <a:srcRect b="0" l="0" r="0" t="0"/>
          <a:stretch/>
        </p:blipFill>
        <p:spPr>
          <a:xfrm>
            <a:off x="27531300" y="13518200"/>
            <a:ext cx="4682399" cy="4111625"/>
          </a:xfrm>
          <a:prstGeom prst="rect">
            <a:avLst/>
          </a:prstGeom>
          <a:noFill/>
          <a:ln>
            <a:noFill/>
          </a:ln>
        </p:spPr>
      </p:pic>
      <p:sp>
        <p:nvSpPr>
          <p:cNvPr id="369" name="Shape 369"/>
          <p:cNvSpPr txBox="1"/>
          <p:nvPr/>
        </p:nvSpPr>
        <p:spPr>
          <a:xfrm>
            <a:off x="27511550" y="17703512"/>
            <a:ext cx="5002200" cy="1365598"/>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PDP is the most accurate way to compared all the mapped gates</a:t>
            </a:r>
          </a:p>
        </p:txBody>
      </p:sp>
      <p:sp>
        <p:nvSpPr>
          <p:cNvPr id="370" name="Shape 370"/>
          <p:cNvSpPr txBox="1"/>
          <p:nvPr/>
        </p:nvSpPr>
        <p:spPr>
          <a:xfrm>
            <a:off x="22658098" y="25193100"/>
            <a:ext cx="4682399" cy="11829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Independent selection produced no delay overhead</a:t>
            </a:r>
          </a:p>
        </p:txBody>
      </p:sp>
      <p:sp>
        <p:nvSpPr>
          <p:cNvPr id="371" name="Shape 371"/>
          <p:cNvSpPr txBox="1"/>
          <p:nvPr/>
        </p:nvSpPr>
        <p:spPr>
          <a:xfrm>
            <a:off x="27314975" y="25402350"/>
            <a:ext cx="4682399" cy="11829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rgbClr val="000000"/>
                </a:solidFill>
                <a:latin typeface="Times New Roman"/>
                <a:ea typeface="Times New Roman"/>
                <a:cs typeface="Times New Roman"/>
                <a:sym typeface="Times New Roman"/>
              </a:rPr>
              <a:t>Parametric-aware dependent selection required the most power</a:t>
            </a:r>
          </a:p>
        </p:txBody>
      </p:sp>
      <p:sp>
        <p:nvSpPr>
          <p:cNvPr id="372" name="Shape 372"/>
          <p:cNvSpPr txBox="1"/>
          <p:nvPr/>
        </p:nvSpPr>
        <p:spPr>
          <a:xfrm>
            <a:off x="22667023" y="30536900"/>
            <a:ext cx="4682399" cy="11829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chemeClr val="dk1"/>
                </a:solidFill>
                <a:latin typeface="Times New Roman"/>
                <a:ea typeface="Times New Roman"/>
                <a:cs typeface="Times New Roman"/>
                <a:sym typeface="Times New Roman"/>
              </a:rPr>
              <a:t>Parametric-aware dependent selection occupies the most area</a:t>
            </a:r>
          </a:p>
        </p:txBody>
      </p:sp>
      <p:sp>
        <p:nvSpPr>
          <p:cNvPr id="373" name="Shape 373"/>
          <p:cNvSpPr txBox="1"/>
          <p:nvPr/>
        </p:nvSpPr>
        <p:spPr>
          <a:xfrm>
            <a:off x="27314975" y="30536900"/>
            <a:ext cx="4682399" cy="1182900"/>
          </a:xfrm>
          <a:prstGeom prst="rect">
            <a:avLst/>
          </a:prstGeom>
          <a:noFill/>
          <a:ln>
            <a:noFill/>
          </a:ln>
        </p:spPr>
        <p:txBody>
          <a:bodyPr anchorCtr="0" anchor="ctr"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400" u="none" cap="none" strike="noStrike">
                <a:solidFill>
                  <a:schemeClr val="dk1"/>
                </a:solidFill>
                <a:latin typeface="Times New Roman"/>
                <a:ea typeface="Times New Roman"/>
                <a:cs typeface="Times New Roman"/>
                <a:sym typeface="Times New Roman"/>
              </a:rPr>
              <a:t>Parametric-aware dependent selection rated highest in PDP</a:t>
            </a:r>
          </a:p>
        </p:txBody>
      </p:sp>
      <p:pic>
        <p:nvPicPr>
          <p:cNvPr id="374" name="Shape 374"/>
          <p:cNvPicPr preferRelativeResize="0"/>
          <p:nvPr/>
        </p:nvPicPr>
        <p:blipFill rotWithShape="1">
          <a:blip r:embed="rId24">
            <a:alphaModFix/>
          </a:blip>
          <a:srcRect b="0" l="0" r="0" t="0"/>
          <a:stretch/>
        </p:blipFill>
        <p:spPr>
          <a:xfrm>
            <a:off x="7082275" y="21795117"/>
            <a:ext cx="3295500" cy="2069100"/>
          </a:xfrm>
          <a:prstGeom prst="rect">
            <a:avLst/>
          </a:prstGeom>
          <a:noFill/>
          <a:ln>
            <a:noFill/>
          </a:ln>
        </p:spPr>
      </p:pic>
      <p:pic>
        <p:nvPicPr>
          <p:cNvPr descr="critical_path_dep.png" id="375" name="Shape 375"/>
          <p:cNvPicPr preferRelativeResize="0"/>
          <p:nvPr/>
        </p:nvPicPr>
        <p:blipFill rotWithShape="1">
          <a:blip r:embed="rId25">
            <a:alphaModFix/>
          </a:blip>
          <a:srcRect b="0" l="0" r="0" t="0"/>
          <a:stretch/>
        </p:blipFill>
        <p:spPr>
          <a:xfrm>
            <a:off x="33331375" y="12735449"/>
            <a:ext cx="4565322" cy="3414399"/>
          </a:xfrm>
          <a:prstGeom prst="rect">
            <a:avLst/>
          </a:prstGeom>
          <a:noFill/>
          <a:ln>
            <a:noFill/>
          </a:ln>
        </p:spPr>
      </p:pic>
      <p:pic>
        <p:nvPicPr>
          <p:cNvPr descr="critical_path_par.png" id="376" name="Shape 376"/>
          <p:cNvPicPr preferRelativeResize="0"/>
          <p:nvPr/>
        </p:nvPicPr>
        <p:blipFill rotWithShape="1">
          <a:blip r:embed="rId26">
            <a:alphaModFix/>
          </a:blip>
          <a:srcRect b="0" l="0" r="0" t="0"/>
          <a:stretch/>
        </p:blipFill>
        <p:spPr>
          <a:xfrm>
            <a:off x="38125300" y="12732799"/>
            <a:ext cx="4565312" cy="3419698"/>
          </a:xfrm>
          <a:prstGeom prst="rect">
            <a:avLst/>
          </a:prstGeom>
          <a:noFill/>
          <a:ln>
            <a:noFill/>
          </a:ln>
        </p:spPr>
      </p:pic>
      <p:sp>
        <p:nvSpPr>
          <p:cNvPr id="377" name="Shape 377"/>
          <p:cNvSpPr txBox="1"/>
          <p:nvPr/>
        </p:nvSpPr>
        <p:spPr>
          <a:xfrm>
            <a:off x="32971150" y="5899925"/>
            <a:ext cx="10046999" cy="753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Change in Critical Output</a:t>
            </a:r>
          </a:p>
        </p:txBody>
      </p:sp>
      <p:sp>
        <p:nvSpPr>
          <p:cNvPr id="378" name="Shape 378"/>
          <p:cNvSpPr txBox="1"/>
          <p:nvPr/>
        </p:nvSpPr>
        <p:spPr>
          <a:xfrm>
            <a:off x="38287625" y="9140000"/>
            <a:ext cx="4474500" cy="3215700"/>
          </a:xfrm>
          <a:prstGeom prst="rect">
            <a:avLst/>
          </a:prstGeom>
          <a:noFill/>
          <a:ln>
            <a:noFill/>
          </a:ln>
        </p:spPr>
        <p:txBody>
          <a:bodyPr anchorCtr="0" anchor="t" bIns="91425" lIns="91425" rIns="91425" tIns="91425">
            <a:noAutofit/>
          </a:bodyPr>
          <a:lstStyle/>
          <a:p>
            <a:pPr indent="-381000" lvl="0" marL="457200" marR="0" rtl="0" algn="just">
              <a:lnSpc>
                <a:spcPct val="100000"/>
              </a:lnSpc>
              <a:spcBef>
                <a:spcPts val="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Critical path does not change when mapping independent selections</a:t>
            </a:r>
          </a:p>
          <a:p>
            <a:pPr indent="-381000" lvl="0" marL="457200" marR="0" rtl="0" algn="just">
              <a:lnSpc>
                <a:spcPct val="100000"/>
              </a:lnSpc>
              <a:spcBef>
                <a:spcPts val="1000"/>
              </a:spcBef>
              <a:spcAft>
                <a:spcPts val="0"/>
              </a:spcAft>
              <a:buClr>
                <a:srgbClr val="000000"/>
              </a:buClr>
              <a:buSzPct val="100000"/>
              <a:buFont typeface="Times New Roman"/>
              <a:buChar char="●"/>
            </a:pPr>
            <a:r>
              <a:rPr b="0" i="0" lang="en-US" sz="2800" u="none" cap="none" strike="noStrike">
                <a:solidFill>
                  <a:srgbClr val="000000"/>
                </a:solidFill>
                <a:latin typeface="Times New Roman"/>
                <a:ea typeface="Times New Roman"/>
                <a:cs typeface="Times New Roman"/>
                <a:sym typeface="Times New Roman"/>
              </a:rPr>
              <a:t>Critical path changes when mapping dependent and parametric-aware dependent selections</a:t>
            </a:r>
          </a:p>
          <a:p>
            <a:pPr indent="0" lvl="0" marL="0" marR="0" rtl="0" algn="just">
              <a:lnSpc>
                <a:spcPct val="100000"/>
              </a:lnSpc>
              <a:spcBef>
                <a:spcPts val="1000"/>
              </a:spcBef>
              <a:spcAft>
                <a:spcPts val="0"/>
              </a:spcAft>
              <a:buClr>
                <a:srgbClr val="000000"/>
              </a:buClr>
              <a:buFont typeface="Arial"/>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379" name="Shape 379"/>
          <p:cNvSpPr txBox="1"/>
          <p:nvPr/>
        </p:nvSpPr>
        <p:spPr>
          <a:xfrm>
            <a:off x="32920625" y="6830900"/>
            <a:ext cx="10046999" cy="1351500"/>
          </a:xfrm>
          <a:prstGeom prst="rect">
            <a:avLst/>
          </a:prstGeom>
          <a:noFill/>
          <a:ln>
            <a:noFill/>
          </a:ln>
        </p:spPr>
        <p:txBody>
          <a:bodyPr anchorCtr="0" anchor="t" bIns="91425" lIns="91425" rIns="91425" tIns="91425">
            <a:noAutofit/>
          </a:bodyPr>
          <a:lstStyle/>
          <a:p>
            <a:pPr indent="0" lvl="0" marL="45720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imes New Roman"/>
              <a:ea typeface="Times New Roman"/>
              <a:cs typeface="Times New Roman"/>
              <a:sym typeface="Times New Roman"/>
            </a:endParaRPr>
          </a:p>
        </p:txBody>
      </p:sp>
      <p:sp>
        <p:nvSpPr>
          <p:cNvPr id="380" name="Shape 380"/>
          <p:cNvSpPr txBox="1"/>
          <p:nvPr/>
        </p:nvSpPr>
        <p:spPr>
          <a:xfrm>
            <a:off x="33170675" y="6648050"/>
            <a:ext cx="9707400" cy="16380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2800" u="none" cap="none" strike="noStrike">
                <a:solidFill>
                  <a:srgbClr val="000000"/>
                </a:solidFill>
                <a:latin typeface="Times New Roman"/>
                <a:ea typeface="Times New Roman"/>
                <a:cs typeface="Times New Roman"/>
                <a:sym typeface="Times New Roman"/>
              </a:rPr>
              <a:t>The critical output is the indication of where the critical path ends. When mapping the gates, we also focused on the whether or not the critical output changes. This change in the critical output meant that the critical path had changed as well; this tells us which specific mappings cause significant delay.  </a:t>
            </a:r>
          </a:p>
        </p:txBody>
      </p:sp>
      <p:sp>
        <p:nvSpPr>
          <p:cNvPr id="381" name="Shape 381"/>
          <p:cNvSpPr txBox="1"/>
          <p:nvPr/>
        </p:nvSpPr>
        <p:spPr>
          <a:xfrm>
            <a:off x="22375675" y="6656425"/>
            <a:ext cx="9855900" cy="13515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2800" u="none" cap="none" strike="noStrike">
                <a:solidFill>
                  <a:srgbClr val="000000"/>
                </a:solidFill>
                <a:latin typeface="Times New Roman"/>
                <a:ea typeface="Times New Roman"/>
                <a:cs typeface="Times New Roman"/>
                <a:sym typeface="Times New Roman"/>
              </a:rPr>
              <a:t>All the 30 gates in the 4-bit adder were individually mapped to measure the time delay, active power consumption, area and power delay product. Data is then compared to that of all Custom CMOS.</a:t>
            </a:r>
          </a:p>
        </p:txBody>
      </p:sp>
      <p:sp>
        <p:nvSpPr>
          <p:cNvPr id="382" name="Shape 382"/>
          <p:cNvSpPr txBox="1"/>
          <p:nvPr/>
        </p:nvSpPr>
        <p:spPr>
          <a:xfrm>
            <a:off x="22375675" y="20152700"/>
            <a:ext cx="9707400" cy="1351500"/>
          </a:xfrm>
          <a:prstGeom prst="rect">
            <a:avLst/>
          </a:prstGeom>
          <a:noFill/>
          <a:ln>
            <a:noFill/>
          </a:ln>
        </p:spPr>
        <p:txBody>
          <a:bodyPr anchorCtr="0" anchor="t" bIns="91425" lIns="91425" rIns="91425" tIns="91425">
            <a:noAutofit/>
          </a:bodyPr>
          <a:lstStyle/>
          <a:p>
            <a:pPr indent="0" lvl="0" marL="0" marR="0" rtl="0" algn="just">
              <a:lnSpc>
                <a:spcPct val="100000"/>
              </a:lnSpc>
              <a:spcBef>
                <a:spcPts val="0"/>
              </a:spcBef>
              <a:spcAft>
                <a:spcPts val="0"/>
              </a:spcAft>
              <a:buClr>
                <a:srgbClr val="000000"/>
              </a:buClr>
              <a:buSzPct val="25000"/>
              <a:buFont typeface="Times New Roman"/>
              <a:buNone/>
            </a:pPr>
            <a:r>
              <a:rPr b="0" i="0" lang="en-US" sz="2400" u="none" cap="none" strike="noStrike">
                <a:solidFill>
                  <a:srgbClr val="000000"/>
                </a:solidFill>
                <a:latin typeface="Times New Roman"/>
                <a:ea typeface="Times New Roman"/>
                <a:cs typeface="Times New Roman"/>
                <a:sym typeface="Times New Roman"/>
              </a:rPr>
              <a:t>Multiple gates were selected using the algorithms and the individual mapping results. Most gates that produced delay overhead were not selected. Selected gates with delay overhead were chosen to protect vulnerability. </a:t>
            </a:r>
          </a:p>
        </p:txBody>
      </p:sp>
      <p:pic>
        <p:nvPicPr>
          <p:cNvPr id="383" name="Shape 383"/>
          <p:cNvPicPr preferRelativeResize="0"/>
          <p:nvPr/>
        </p:nvPicPr>
        <p:blipFill rotWithShape="1">
          <a:blip r:embed="rId10">
            <a:alphaModFix/>
          </a:blip>
          <a:srcRect b="0" l="0" r="0" t="0"/>
          <a:stretch/>
        </p:blipFill>
        <p:spPr>
          <a:xfrm>
            <a:off x="33331375" y="9097624"/>
            <a:ext cx="4565326" cy="3406901"/>
          </a:xfrm>
          <a:prstGeom prst="rect">
            <a:avLst/>
          </a:prstGeom>
          <a:noFill/>
          <a:ln>
            <a:noFill/>
          </a:ln>
        </p:spPr>
      </p:pic>
      <p:sp>
        <p:nvSpPr>
          <p:cNvPr id="384" name="Shape 384"/>
          <p:cNvSpPr txBox="1"/>
          <p:nvPr/>
        </p:nvSpPr>
        <p:spPr>
          <a:xfrm>
            <a:off x="7160675" y="23774400"/>
            <a:ext cx="3295500" cy="10601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Microscopic view of MTJ</a:t>
            </a:r>
          </a:p>
          <a:p>
            <a:pPr indent="0" lvl="0" marL="0" marR="0" rtl="0" algn="l">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[T. Kawahara, Microelectronics Reliability Jr.]</a:t>
            </a:r>
          </a:p>
        </p:txBody>
      </p:sp>
      <p:sp>
        <p:nvSpPr>
          <p:cNvPr id="385" name="Shape 385"/>
          <p:cNvSpPr txBox="1"/>
          <p:nvPr/>
        </p:nvSpPr>
        <p:spPr>
          <a:xfrm>
            <a:off x="3675925" y="30702525"/>
            <a:ext cx="2876100" cy="57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Times New Roman"/>
              <a:buNone/>
            </a:pPr>
            <a:r>
              <a:rPr b="0" i="0" lang="en-US" sz="1800" u="none" cap="none" strike="noStrike">
                <a:solidFill>
                  <a:srgbClr val="000000"/>
                </a:solidFill>
                <a:latin typeface="Times New Roman"/>
                <a:ea typeface="Times New Roman"/>
                <a:cs typeface="Times New Roman"/>
                <a:sym typeface="Times New Roman"/>
              </a:rPr>
              <a:t>[Hamid Mahmoodi, 2016]</a:t>
            </a:r>
          </a:p>
        </p:txBody>
      </p:sp>
      <p:sp>
        <p:nvSpPr>
          <p:cNvPr id="386" name="Shape 386"/>
          <p:cNvSpPr txBox="1"/>
          <p:nvPr/>
        </p:nvSpPr>
        <p:spPr>
          <a:xfrm>
            <a:off x="317477" y="31800615"/>
            <a:ext cx="184666"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87" name="Shape 387"/>
          <p:cNvPicPr preferRelativeResize="0"/>
          <p:nvPr/>
        </p:nvPicPr>
        <p:blipFill rotWithShape="1">
          <a:blip r:embed="rId27">
            <a:alphaModFix/>
          </a:blip>
          <a:srcRect b="0" l="0" r="0" t="0"/>
          <a:stretch/>
        </p:blipFill>
        <p:spPr>
          <a:xfrm>
            <a:off x="44057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68"/>
              </a:srgbClr>
            </a:outerShdw>
          </a:effectLst>
        </p:spPr>
      </p:pic>
      <p:pic>
        <p:nvPicPr>
          <p:cNvPr id="388" name="Shape 388"/>
          <p:cNvPicPr preferRelativeResize="0"/>
          <p:nvPr/>
        </p:nvPicPr>
        <p:blipFill rotWithShape="1">
          <a:blip r:embed="rId28">
            <a:alphaModFix/>
          </a:blip>
          <a:srcRect b="0" l="0" r="0" t="0"/>
          <a:stretch/>
        </p:blipFill>
        <p:spPr>
          <a:xfrm>
            <a:off x="4057452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68"/>
              </a:srgbClr>
            </a:outerShdw>
          </a:effectLst>
        </p:spPr>
      </p:pic>
      <p:sp>
        <p:nvSpPr>
          <p:cNvPr id="389" name="Shape 389"/>
          <p:cNvSpPr/>
          <p:nvPr/>
        </p:nvSpPr>
        <p:spPr>
          <a:xfrm>
            <a:off x="40407956" y="3352800"/>
            <a:ext cx="3483243" cy="1371599"/>
          </a:xfrm>
          <a:prstGeom prst="ellipse">
            <a:avLst/>
          </a:prstGeom>
          <a:noFill/>
          <a:ln cap="flat" cmpd="sng" w="889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0" name="Shape 390"/>
          <p:cNvSpPr/>
          <p:nvPr/>
        </p:nvSpPr>
        <p:spPr>
          <a:xfrm>
            <a:off x="113013" y="3352800"/>
            <a:ext cx="3483243" cy="1371599"/>
          </a:xfrm>
          <a:prstGeom prst="ellipse">
            <a:avLst/>
          </a:prstGeom>
          <a:noFill/>
          <a:ln cap="flat" cmpd="sng" w="889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